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61" r:id="rId2"/>
    <p:sldId id="281" r:id="rId3"/>
    <p:sldId id="280" r:id="rId4"/>
    <p:sldId id="284" r:id="rId5"/>
    <p:sldId id="286" r:id="rId6"/>
    <p:sldId id="287" r:id="rId7"/>
    <p:sldId id="288" r:id="rId8"/>
    <p:sldId id="289" r:id="rId9"/>
    <p:sldId id="291" r:id="rId10"/>
    <p:sldId id="29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64" autoAdjust="0"/>
    <p:restoredTop sz="94660" autoAdjust="0"/>
  </p:normalViewPr>
  <p:slideViewPr>
    <p:cSldViewPr snapToGrid="0">
      <p:cViewPr varScale="1">
        <p:scale>
          <a:sx n="105" d="100"/>
          <a:sy n="105" d="100"/>
        </p:scale>
        <p:origin x="702" y="12"/>
      </p:cViewPr>
      <p:guideLst/>
    </p:cSldViewPr>
  </p:slideViewPr>
  <p:outlineViewPr>
    <p:cViewPr>
      <p:scale>
        <a:sx n="33" d="100"/>
        <a:sy n="33" d="100"/>
      </p:scale>
      <p:origin x="0" y="-4026"/>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0" d="100"/>
          <a:sy n="80" d="100"/>
        </p:scale>
        <p:origin x="400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995A448-58C0-523C-78DA-84AC1D8430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1A8AE21F-E453-6F75-FAE2-62B60DEB1A5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FCFB40-86F3-4D43-98DE-DFEAB7CA11FC}" type="datetimeFigureOut">
              <a:rPr lang="en-GB" smtClean="0"/>
              <a:t>07/06/2025</a:t>
            </a:fld>
            <a:endParaRPr lang="en-GB" dirty="0"/>
          </a:p>
        </p:txBody>
      </p:sp>
      <p:sp>
        <p:nvSpPr>
          <p:cNvPr id="4" name="Footer Placeholder 3">
            <a:extLst>
              <a:ext uri="{FF2B5EF4-FFF2-40B4-BE49-F238E27FC236}">
                <a16:creationId xmlns:a16="http://schemas.microsoft.com/office/drawing/2014/main" id="{73FBAD78-FC8C-B7D7-CED6-19176D04DE0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301C5A32-6D92-3853-7B5D-606C0F441A9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A592606-3A63-4A0A-8870-F93E3BF87D24}" type="slidenum">
              <a:rPr lang="en-GB" smtClean="0"/>
              <a:t>‹#›</a:t>
            </a:fld>
            <a:endParaRPr lang="en-GB" dirty="0"/>
          </a:p>
        </p:txBody>
      </p:sp>
    </p:spTree>
    <p:extLst>
      <p:ext uri="{BB962C8B-B14F-4D97-AF65-F5344CB8AC3E}">
        <p14:creationId xmlns:p14="http://schemas.microsoft.com/office/powerpoint/2010/main" val="613611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DE2F14-8823-4D51-ABF3-D69C5276C0FE}" type="datetimeFigureOut">
              <a:rPr lang="en-US" smtClean="0"/>
              <a:t>6/7/2025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2F6AD9-83E7-44DF-812F-8B5D22F65E6D}" type="slidenum">
              <a:rPr lang="en-US" smtClean="0"/>
              <a:t>‹#›</a:t>
            </a:fld>
            <a:endParaRPr lang="en-US" dirty="0"/>
          </a:p>
        </p:txBody>
      </p:sp>
    </p:spTree>
    <p:extLst>
      <p:ext uri="{BB962C8B-B14F-4D97-AF65-F5344CB8AC3E}">
        <p14:creationId xmlns:p14="http://schemas.microsoft.com/office/powerpoint/2010/main" val="1889449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2F6AD9-83E7-44DF-812F-8B5D22F65E6D}" type="slidenum">
              <a:rPr lang="en-US" smtClean="0"/>
              <a:t>1</a:t>
            </a:fld>
            <a:endParaRPr lang="en-US" dirty="0"/>
          </a:p>
        </p:txBody>
      </p:sp>
    </p:spTree>
    <p:extLst>
      <p:ext uri="{BB962C8B-B14F-4D97-AF65-F5344CB8AC3E}">
        <p14:creationId xmlns:p14="http://schemas.microsoft.com/office/powerpoint/2010/main" val="237303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1AA7170-C0B4-402B-ACAA-042A0D110AB2}" type="datetime1">
              <a:rPr lang="en-US" smtClean="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218989877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A0291D-A0DB-4332-98BD-527F03C73F01}" type="datetime1">
              <a:rPr lang="en-US" smtClean="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100305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133820-8F06-4ECE-A78E-BEFE5225C93F}" type="datetime1">
              <a:rPr lang="en-US" smtClean="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2705844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137F3C-1BB3-491C-941E-A93CC240528E}" type="datetime1">
              <a:rPr lang="en-US" smtClean="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2127385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5E3E08-FD66-4ED4-8D6F-C3BDEE3A55AC}" type="datetime1">
              <a:rPr lang="en-US" smtClean="0"/>
              <a:t>6/7/2025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681729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551C634-B884-4CAC-AEBA-E69F6A27C338}" type="datetime1">
              <a:rPr lang="en-US" smtClean="0"/>
              <a:t>6/7/2025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2450810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EA04A7-E36E-4265-AC34-23196E34759B}" type="datetime1">
              <a:rPr lang="en-US" smtClean="0"/>
              <a:t>6/7/2025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1244624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C0BAC9B-20AD-4FFC-A020-7A99EE90D4D4}" type="datetime1">
              <a:rPr lang="en-US" smtClean="0"/>
              <a:t>6/7/2025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199639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623DA2-1CB0-45ED-8721-977B2AE34831}" type="datetime1">
              <a:rPr lang="en-US" smtClean="0"/>
              <a:t>6/7/2025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2751645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1868AF7-6AFD-4B7B-B061-2CD8F5F16ED3}" type="datetime1">
              <a:rPr lang="en-US" smtClean="0"/>
              <a:t>6/7/2025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2684742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7850B9D-FC08-4C32-88AE-67DD819D6063}" type="datetime1">
              <a:rPr lang="en-US" smtClean="0"/>
              <a:t>6/7/2025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75D887A-ACDA-40A8-A40B-CEEF3BCBC4C5}" type="slidenum">
              <a:rPr lang="en-US" smtClean="0"/>
              <a:t>‹#›</a:t>
            </a:fld>
            <a:endParaRPr lang="en-US" dirty="0"/>
          </a:p>
        </p:txBody>
      </p:sp>
    </p:spTree>
    <p:extLst>
      <p:ext uri="{BB962C8B-B14F-4D97-AF65-F5344CB8AC3E}">
        <p14:creationId xmlns:p14="http://schemas.microsoft.com/office/powerpoint/2010/main" val="3268029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4CED61-3796-462E-8BE0-6CF2E00B9EC5}" type="datetime1">
              <a:rPr lang="en-US" smtClean="0"/>
              <a:t>6/7/2025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D887A-ACDA-40A8-A40B-CEEF3BCBC4C5}" type="slidenum">
              <a:rPr lang="en-US" smtClean="0"/>
              <a:t>‹#›</a:t>
            </a:fld>
            <a:endParaRPr lang="en-US" dirty="0"/>
          </a:p>
        </p:txBody>
      </p:sp>
    </p:spTree>
    <p:extLst>
      <p:ext uri="{BB962C8B-B14F-4D97-AF65-F5344CB8AC3E}">
        <p14:creationId xmlns:p14="http://schemas.microsoft.com/office/powerpoint/2010/main" val="497477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523999" y="411480"/>
            <a:ext cx="9941169" cy="4482067"/>
          </a:xfrm>
        </p:spPr>
        <p:txBody>
          <a:bodyPr>
            <a:normAutofit fontScale="90000"/>
          </a:bodyPr>
          <a:lstStyle/>
          <a:p>
            <a:pPr>
              <a:lnSpc>
                <a:spcPct val="100000"/>
              </a:lnSpc>
            </a:pP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br>
              <a:rPr lang="en-US" sz="2700" noProof="0" dirty="0"/>
            </a:br>
            <a:r>
              <a:rPr lang="en-US" sz="2400" i="1" noProof="0" dirty="0"/>
              <a:t>Fourth Council of Europe Forum on History Education</a:t>
            </a:r>
            <a:br>
              <a:rPr lang="en-US" sz="2400" i="1" noProof="0" dirty="0"/>
            </a:br>
            <a:r>
              <a:rPr lang="en-US" sz="2400" i="1" noProof="0" dirty="0"/>
              <a:t>European Youth Centre Budapest (11–13 June 2025)</a:t>
            </a:r>
            <a:br>
              <a:rPr lang="en-US" sz="2400" b="1" noProof="0" dirty="0"/>
            </a:br>
            <a:br>
              <a:rPr lang="en-US" sz="2200" b="1" noProof="0" dirty="0"/>
            </a:br>
            <a:br>
              <a:rPr lang="en-US" sz="2700" noProof="0" dirty="0"/>
            </a:br>
            <a:r>
              <a:rPr lang="en-US" sz="4900" b="1" noProof="0" dirty="0"/>
              <a:t>State obligations</a:t>
            </a:r>
            <a:br>
              <a:rPr lang="en-US" sz="4900" b="1" noProof="0" dirty="0"/>
            </a:br>
            <a:r>
              <a:rPr lang="en-US" sz="4900" b="1" noProof="0" dirty="0"/>
              <a:t>in the field of memory and history</a:t>
            </a:r>
            <a:br>
              <a:rPr lang="en-US" sz="4900" b="1" noProof="0" dirty="0"/>
            </a:br>
            <a:br>
              <a:rPr lang="en-US" sz="4900" b="1" noProof="0" dirty="0"/>
            </a:br>
            <a:r>
              <a:rPr lang="en-US" sz="3100" b="1" noProof="0" dirty="0"/>
              <a:t>(with </a:t>
            </a:r>
            <a:r>
              <a:rPr lang="en-US" sz="3100" b="1" dirty="0"/>
              <a:t>special </a:t>
            </a:r>
            <a:r>
              <a:rPr lang="en-US" sz="3100" b="1" noProof="0" dirty="0"/>
              <a:t>emphasis on history education)</a:t>
            </a:r>
            <a:br>
              <a:rPr lang="en-US" sz="4900" b="1" noProof="0" dirty="0"/>
            </a:br>
            <a:endParaRPr lang="en-US" sz="4900" b="1" noProof="0" dirty="0">
              <a:cs typeface="Calibri" panose="020F0502020204030204" pitchFamily="34" charset="0"/>
            </a:endParaRPr>
          </a:p>
        </p:txBody>
      </p:sp>
      <p:sp>
        <p:nvSpPr>
          <p:cNvPr id="8" name="Subtitle 7"/>
          <p:cNvSpPr>
            <a:spLocks noGrp="1"/>
          </p:cNvSpPr>
          <p:nvPr>
            <p:ph type="subTitle" idx="1"/>
          </p:nvPr>
        </p:nvSpPr>
        <p:spPr>
          <a:xfrm>
            <a:off x="1524000" y="4755314"/>
            <a:ext cx="9144000" cy="1691206"/>
          </a:xfrm>
        </p:spPr>
        <p:txBody>
          <a:bodyPr>
            <a:normAutofit fontScale="40000" lnSpcReduction="20000"/>
          </a:bodyPr>
          <a:lstStyle/>
          <a:p>
            <a:pPr>
              <a:lnSpc>
                <a:spcPct val="120000"/>
              </a:lnSpc>
              <a:spcBef>
                <a:spcPts val="0"/>
              </a:spcBef>
            </a:pPr>
            <a:endParaRPr lang="en-US" b="1" noProof="0" dirty="0">
              <a:solidFill>
                <a:schemeClr val="bg1"/>
              </a:solidFill>
            </a:endParaRPr>
          </a:p>
          <a:p>
            <a:pPr>
              <a:lnSpc>
                <a:spcPct val="120000"/>
              </a:lnSpc>
              <a:spcBef>
                <a:spcPts val="0"/>
              </a:spcBef>
            </a:pPr>
            <a:r>
              <a:rPr lang="en-US" sz="6000" b="1" noProof="0" dirty="0"/>
              <a:t>Antoon De Baets</a:t>
            </a:r>
          </a:p>
          <a:p>
            <a:pPr>
              <a:lnSpc>
                <a:spcPct val="120000"/>
              </a:lnSpc>
              <a:spcBef>
                <a:spcPts val="0"/>
              </a:spcBef>
            </a:pPr>
            <a:endParaRPr lang="en-US" sz="2600" b="1" noProof="0" dirty="0"/>
          </a:p>
          <a:p>
            <a:pPr>
              <a:lnSpc>
                <a:spcPct val="120000"/>
              </a:lnSpc>
              <a:spcBef>
                <a:spcPts val="0"/>
              </a:spcBef>
            </a:pPr>
            <a:r>
              <a:rPr lang="en-US" sz="5100" noProof="0" dirty="0"/>
              <a:t>Emeritus Professor of History, Ethics, and Human Rights </a:t>
            </a:r>
          </a:p>
          <a:p>
            <a:pPr>
              <a:lnSpc>
                <a:spcPct val="120000"/>
              </a:lnSpc>
              <a:spcBef>
                <a:spcPts val="0"/>
              </a:spcBef>
            </a:pPr>
            <a:r>
              <a:rPr lang="en-US" sz="5100" noProof="0" dirty="0"/>
              <a:t>University of Groningen, the Netherlands</a:t>
            </a:r>
          </a:p>
          <a:p>
            <a:pPr>
              <a:lnSpc>
                <a:spcPct val="120000"/>
              </a:lnSpc>
              <a:spcBef>
                <a:spcPts val="0"/>
              </a:spcBef>
            </a:pPr>
            <a:r>
              <a:rPr lang="en-US" sz="5100" noProof="0" dirty="0"/>
              <a:t>a.h.m.de.baets@rug.nl</a:t>
            </a:r>
          </a:p>
        </p:txBody>
      </p:sp>
    </p:spTree>
    <p:extLst>
      <p:ext uri="{BB962C8B-B14F-4D97-AF65-F5344CB8AC3E}">
        <p14:creationId xmlns:p14="http://schemas.microsoft.com/office/powerpoint/2010/main" val="109044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60C22-1981-A179-EBF5-390AFCE915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A05EC3-6F4D-0514-1E78-4968502895C7}"/>
              </a:ext>
            </a:extLst>
          </p:cNvPr>
          <p:cNvSpPr>
            <a:spLocks noGrp="1"/>
          </p:cNvSpPr>
          <p:nvPr>
            <p:ph type="title"/>
          </p:nvPr>
        </p:nvSpPr>
        <p:spPr>
          <a:xfrm>
            <a:off x="838200" y="0"/>
            <a:ext cx="10515600" cy="1088136"/>
          </a:xfrm>
        </p:spPr>
        <p:txBody>
          <a:bodyPr>
            <a:normAutofit/>
          </a:bodyPr>
          <a:lstStyle/>
          <a:p>
            <a:pPr algn="ctr"/>
            <a:r>
              <a:rPr lang="en-US" b="1" noProof="0" dirty="0"/>
              <a:t>Conclusion</a:t>
            </a:r>
          </a:p>
        </p:txBody>
      </p:sp>
      <p:sp>
        <p:nvSpPr>
          <p:cNvPr id="4" name="Content Placeholder 3">
            <a:extLst>
              <a:ext uri="{FF2B5EF4-FFF2-40B4-BE49-F238E27FC236}">
                <a16:creationId xmlns:a16="http://schemas.microsoft.com/office/drawing/2014/main" id="{17F3B8D3-D794-E677-182A-CB28F4CEC227}"/>
              </a:ext>
            </a:extLst>
          </p:cNvPr>
          <p:cNvSpPr>
            <a:spLocks noGrp="1"/>
          </p:cNvSpPr>
          <p:nvPr>
            <p:ph idx="1"/>
          </p:nvPr>
        </p:nvSpPr>
        <p:spPr>
          <a:xfrm>
            <a:off x="838200" y="1088136"/>
            <a:ext cx="10515600" cy="5633339"/>
          </a:xfrm>
        </p:spPr>
        <p:txBody>
          <a:bodyPr/>
          <a:lstStyle/>
          <a:p>
            <a:endParaRPr lang="en-US" noProof="0" dirty="0"/>
          </a:p>
          <a:p>
            <a:endParaRPr lang="en-US" noProof="0" dirty="0"/>
          </a:p>
        </p:txBody>
      </p:sp>
      <p:sp>
        <p:nvSpPr>
          <p:cNvPr id="7" name="Slide Number Placeholder 6">
            <a:extLst>
              <a:ext uri="{FF2B5EF4-FFF2-40B4-BE49-F238E27FC236}">
                <a16:creationId xmlns:a16="http://schemas.microsoft.com/office/drawing/2014/main" id="{416E7F7A-C2DA-8A89-CA25-4757F79D54CC}"/>
              </a:ext>
            </a:extLst>
          </p:cNvPr>
          <p:cNvSpPr>
            <a:spLocks noGrp="1"/>
          </p:cNvSpPr>
          <p:nvPr>
            <p:ph type="sldNum" sz="quarter" idx="12"/>
          </p:nvPr>
        </p:nvSpPr>
        <p:spPr/>
        <p:txBody>
          <a:bodyPr/>
          <a:lstStyle/>
          <a:p>
            <a:fld id="{C75D887A-ACDA-40A8-A40B-CEEF3BCBC4C5}" type="slidenum">
              <a:rPr lang="en-US" noProof="0" smtClean="0"/>
              <a:t>10</a:t>
            </a:fld>
            <a:endParaRPr lang="en-US" noProof="0" dirty="0"/>
          </a:p>
        </p:txBody>
      </p:sp>
      <p:sp>
        <p:nvSpPr>
          <p:cNvPr id="8" name="TextBox 7">
            <a:extLst>
              <a:ext uri="{FF2B5EF4-FFF2-40B4-BE49-F238E27FC236}">
                <a16:creationId xmlns:a16="http://schemas.microsoft.com/office/drawing/2014/main" id="{2F179CCA-BCBE-6697-86B3-DE58B3C38496}"/>
              </a:ext>
            </a:extLst>
          </p:cNvPr>
          <p:cNvSpPr txBox="1"/>
          <p:nvPr/>
        </p:nvSpPr>
        <p:spPr>
          <a:xfrm>
            <a:off x="399288" y="1799546"/>
            <a:ext cx="11393424" cy="4832092"/>
          </a:xfrm>
          <a:prstGeom prst="rect">
            <a:avLst/>
          </a:prstGeom>
          <a:noFill/>
        </p:spPr>
        <p:txBody>
          <a:bodyPr wrap="square">
            <a:spAutoFit/>
          </a:bodyPr>
          <a:lstStyle/>
          <a:p>
            <a:r>
              <a:rPr lang="en-US" sz="2800" noProof="0" dirty="0"/>
              <a:t>1. State obligation to </a:t>
            </a:r>
            <a:r>
              <a:rPr lang="en-US" sz="2800" b="1" noProof="0" dirty="0"/>
              <a:t>respect</a:t>
            </a:r>
            <a:r>
              <a:rPr lang="en-US" sz="2800" noProof="0" dirty="0"/>
              <a:t> is the most important.</a:t>
            </a:r>
          </a:p>
          <a:p>
            <a:r>
              <a:rPr lang="en-US" sz="2800" noProof="0" dirty="0"/>
              <a:t>	→ should </a:t>
            </a:r>
            <a:r>
              <a:rPr lang="en-US" sz="2800" b="1" noProof="0" dirty="0"/>
              <a:t>always</a:t>
            </a:r>
            <a:r>
              <a:rPr lang="en-US" sz="2800" noProof="0" dirty="0"/>
              <a:t> be fulfilled: </a:t>
            </a:r>
            <a:r>
              <a:rPr lang="en-US" sz="2800" b="1" noProof="0" dirty="0"/>
              <a:t>obligation of result</a:t>
            </a:r>
            <a:r>
              <a:rPr lang="en-US" sz="2800" noProof="0" dirty="0"/>
              <a:t>. </a:t>
            </a:r>
          </a:p>
          <a:p>
            <a:endParaRPr lang="en-US" sz="2800" noProof="0" dirty="0"/>
          </a:p>
          <a:p>
            <a:r>
              <a:rPr lang="en-US" sz="2800" noProof="0" dirty="0"/>
              <a:t>2. The other five State obligations:</a:t>
            </a:r>
          </a:p>
          <a:p>
            <a:r>
              <a:rPr lang="en-US" sz="2800" dirty="0"/>
              <a:t>	→ </a:t>
            </a:r>
            <a:r>
              <a:rPr lang="en-US" sz="2800" b="1" noProof="0" dirty="0"/>
              <a:t>obligations of effort, of means, and of conduct</a:t>
            </a:r>
            <a:r>
              <a:rPr lang="en-US" sz="2800" noProof="0" dirty="0"/>
              <a:t>, not of result.</a:t>
            </a:r>
          </a:p>
          <a:p>
            <a:endParaRPr lang="en-US" sz="2800" noProof="0" dirty="0"/>
          </a:p>
          <a:p>
            <a:r>
              <a:rPr lang="en-US" sz="2800" i="1" noProof="0" dirty="0"/>
              <a:t>From a human rights perspective, these obligations provide the basis for an evaluation of State governance in the field of history education.</a:t>
            </a:r>
          </a:p>
          <a:p>
            <a:endParaRPr lang="en-US" sz="2800" i="1" dirty="0"/>
          </a:p>
          <a:p>
            <a:r>
              <a:rPr lang="en-US" sz="2800" i="1" noProof="0" dirty="0"/>
              <a:t>Such an evaluation can be used by the international community of history educators to hold States to account.</a:t>
            </a:r>
            <a:endParaRPr lang="en-US" sz="4000" i="1" kern="100" noProof="0" dirty="0">
              <a:effectLst/>
              <a:latin typeface="Times New Roman" panose="02020603050405020304" pitchFamily="18"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207047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B28033-11B3-AE40-370D-9E34B52785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9D3025-6570-2EDE-2C48-53B2F6AE9B45}"/>
              </a:ext>
            </a:extLst>
          </p:cNvPr>
          <p:cNvSpPr>
            <a:spLocks noGrp="1"/>
          </p:cNvSpPr>
          <p:nvPr>
            <p:ph type="title"/>
          </p:nvPr>
        </p:nvSpPr>
        <p:spPr>
          <a:xfrm>
            <a:off x="838200" y="136525"/>
            <a:ext cx="10515600" cy="796163"/>
          </a:xfrm>
        </p:spPr>
        <p:txBody>
          <a:bodyPr>
            <a:normAutofit/>
          </a:bodyPr>
          <a:lstStyle/>
          <a:p>
            <a:pPr algn="ctr"/>
            <a:r>
              <a:rPr lang="en-US" b="1" noProof="0" dirty="0"/>
              <a:t>Introduction</a:t>
            </a:r>
          </a:p>
        </p:txBody>
      </p:sp>
      <p:sp>
        <p:nvSpPr>
          <p:cNvPr id="4" name="Content Placeholder 3">
            <a:extLst>
              <a:ext uri="{FF2B5EF4-FFF2-40B4-BE49-F238E27FC236}">
                <a16:creationId xmlns:a16="http://schemas.microsoft.com/office/drawing/2014/main" id="{3735F144-80DE-CC77-1080-018705B09D8B}"/>
              </a:ext>
            </a:extLst>
          </p:cNvPr>
          <p:cNvSpPr>
            <a:spLocks noGrp="1"/>
          </p:cNvSpPr>
          <p:nvPr>
            <p:ph idx="1"/>
          </p:nvPr>
        </p:nvSpPr>
        <p:spPr>
          <a:xfrm>
            <a:off x="838200" y="1517073"/>
            <a:ext cx="10515600" cy="4659890"/>
          </a:xfrm>
        </p:spPr>
        <p:txBody>
          <a:bodyPr/>
          <a:lstStyle/>
          <a:p>
            <a:endParaRPr lang="en-US" noProof="0" dirty="0"/>
          </a:p>
          <a:p>
            <a:endParaRPr lang="en-US" noProof="0" dirty="0"/>
          </a:p>
        </p:txBody>
      </p:sp>
      <p:sp>
        <p:nvSpPr>
          <p:cNvPr id="7" name="Slide Number Placeholder 6">
            <a:extLst>
              <a:ext uri="{FF2B5EF4-FFF2-40B4-BE49-F238E27FC236}">
                <a16:creationId xmlns:a16="http://schemas.microsoft.com/office/drawing/2014/main" id="{6047F1C7-4921-C12C-A40B-C626828E0260}"/>
              </a:ext>
            </a:extLst>
          </p:cNvPr>
          <p:cNvSpPr>
            <a:spLocks noGrp="1"/>
          </p:cNvSpPr>
          <p:nvPr>
            <p:ph type="sldNum" sz="quarter" idx="12"/>
          </p:nvPr>
        </p:nvSpPr>
        <p:spPr/>
        <p:txBody>
          <a:bodyPr/>
          <a:lstStyle/>
          <a:p>
            <a:fld id="{C75D887A-ACDA-40A8-A40B-CEEF3BCBC4C5}" type="slidenum">
              <a:rPr lang="en-US" noProof="0" smtClean="0"/>
              <a:t>2</a:t>
            </a:fld>
            <a:endParaRPr lang="en-US" noProof="0" dirty="0"/>
          </a:p>
        </p:txBody>
      </p:sp>
      <p:sp>
        <p:nvSpPr>
          <p:cNvPr id="13" name="TextBox 12">
            <a:extLst>
              <a:ext uri="{FF2B5EF4-FFF2-40B4-BE49-F238E27FC236}">
                <a16:creationId xmlns:a16="http://schemas.microsoft.com/office/drawing/2014/main" id="{D2D60A25-0F35-1453-1EEA-581D8DBDA0D9}"/>
              </a:ext>
            </a:extLst>
          </p:cNvPr>
          <p:cNvSpPr txBox="1"/>
          <p:nvPr/>
        </p:nvSpPr>
        <p:spPr>
          <a:xfrm>
            <a:off x="564382" y="1031982"/>
            <a:ext cx="10862268" cy="5693866"/>
          </a:xfrm>
          <a:prstGeom prst="rect">
            <a:avLst/>
          </a:prstGeom>
          <a:noFill/>
        </p:spPr>
        <p:txBody>
          <a:bodyPr wrap="square">
            <a:spAutoFit/>
          </a:bodyPr>
          <a:lstStyle/>
          <a:p>
            <a:pPr lvl="0">
              <a:tabLst>
                <a:tab pos="179705" algn="l"/>
              </a:tabLst>
            </a:pPr>
            <a:r>
              <a:rPr lang="en-US" sz="2800" b="1" kern="100" noProof="0" dirty="0">
                <a:effectLst/>
                <a:ea typeface="Aptos" panose="020B0004020202020204" pitchFamily="34" charset="0"/>
                <a:cs typeface="Times New Roman" panose="02020603050405020304" pitchFamily="18" charset="0"/>
              </a:rPr>
              <a:t>Topic</a:t>
            </a:r>
            <a:r>
              <a:rPr lang="en-US" sz="2800" kern="100" noProof="0" dirty="0">
                <a:ea typeface="Aptos" panose="020B0004020202020204" pitchFamily="34" charset="0"/>
                <a:cs typeface="Times New Roman" panose="02020603050405020304" pitchFamily="18" charset="0"/>
              </a:rPr>
              <a:t>: State </a:t>
            </a:r>
            <a:r>
              <a:rPr lang="en-US" sz="2800" kern="100" noProof="0" dirty="0">
                <a:effectLst/>
                <a:ea typeface="Aptos" panose="020B0004020202020204" pitchFamily="34" charset="0"/>
                <a:cs typeface="Times New Roman" panose="02020603050405020304" pitchFamily="18" charset="0"/>
              </a:rPr>
              <a:t>obligations in the field of memory and history.</a:t>
            </a:r>
          </a:p>
          <a:p>
            <a:pPr>
              <a:tabLst>
                <a:tab pos="179705" algn="l"/>
              </a:tabLst>
            </a:pPr>
            <a:endParaRPr lang="en-US" sz="2800" b="1" kern="100" noProof="0" dirty="0">
              <a:ea typeface="Aptos" panose="020B0004020202020204" pitchFamily="34" charset="0"/>
              <a:cs typeface="Times New Roman" panose="02020603050405020304" pitchFamily="18" charset="0"/>
            </a:endParaRPr>
          </a:p>
          <a:p>
            <a:pPr>
              <a:tabLst>
                <a:tab pos="179705" algn="l"/>
              </a:tabLst>
            </a:pPr>
            <a:r>
              <a:rPr lang="en-US" sz="2800" b="1" kern="100" noProof="0" dirty="0">
                <a:ea typeface="Aptos" panose="020B0004020202020204" pitchFamily="34" charset="0"/>
                <a:cs typeface="Times New Roman" panose="02020603050405020304" pitchFamily="18" charset="0"/>
              </a:rPr>
              <a:t>Approach</a:t>
            </a:r>
            <a:r>
              <a:rPr lang="en-US" sz="2800" kern="100" noProof="0" dirty="0">
                <a:ea typeface="Aptos" panose="020B0004020202020204" pitchFamily="34" charset="0"/>
                <a:cs typeface="Times New Roman" panose="02020603050405020304" pitchFamily="18" charset="0"/>
              </a:rPr>
              <a:t>:</a:t>
            </a:r>
          </a:p>
          <a:p>
            <a:pPr marL="457200" indent="-457200">
              <a:buAutoNum type="arabicPeriod"/>
              <a:tabLst>
                <a:tab pos="179705" algn="l"/>
              </a:tabLst>
            </a:pPr>
            <a:r>
              <a:rPr lang="en-US" sz="2800" kern="100" noProof="0" dirty="0">
                <a:effectLst/>
                <a:ea typeface="Aptos" panose="020B0004020202020204" pitchFamily="34" charset="0"/>
                <a:cs typeface="Times New Roman" panose="02020603050405020304" pitchFamily="18" charset="0"/>
              </a:rPr>
              <a:t>Refo</a:t>
            </a:r>
            <a:r>
              <a:rPr lang="en-US" sz="2800" kern="100" noProof="0" dirty="0">
                <a:ea typeface="Aptos" panose="020B0004020202020204" pitchFamily="34" charset="0"/>
                <a:cs typeface="Times New Roman" panose="02020603050405020304" pitchFamily="18" charset="0"/>
              </a:rPr>
              <a:t>rmulate the discussion on history education in human rights terms;</a:t>
            </a:r>
          </a:p>
          <a:p>
            <a:pPr marL="457200" indent="-457200">
              <a:buAutoNum type="arabicPeriod"/>
              <a:tabLst>
                <a:tab pos="179705" algn="l"/>
              </a:tabLst>
            </a:pPr>
            <a:r>
              <a:rPr lang="en-US" sz="2800" kern="100" noProof="0" dirty="0">
                <a:ea typeface="Aptos" panose="020B0004020202020204" pitchFamily="34" charset="0"/>
                <a:cs typeface="Times New Roman" panose="02020603050405020304" pitchFamily="18" charset="0"/>
              </a:rPr>
              <a:t>D</a:t>
            </a:r>
            <a:r>
              <a:rPr lang="en-US" sz="2800" kern="100" noProof="0" dirty="0">
                <a:effectLst/>
                <a:ea typeface="Aptos" panose="020B0004020202020204" pitchFamily="34" charset="0"/>
                <a:cs typeface="Times New Roman" panose="02020603050405020304" pitchFamily="18" charset="0"/>
              </a:rPr>
              <a:t>erive from this 6 </a:t>
            </a:r>
            <a:r>
              <a:rPr lang="en-US" sz="2800" kern="100" noProof="0" dirty="0">
                <a:ea typeface="Aptos" panose="020B0004020202020204" pitchFamily="34" charset="0"/>
                <a:cs typeface="Times New Roman" panose="02020603050405020304" pitchFamily="18" charset="0"/>
              </a:rPr>
              <a:t>State obligations regarding memory and history;</a:t>
            </a:r>
          </a:p>
          <a:p>
            <a:pPr marL="457200" indent="-457200">
              <a:buAutoNum type="arabicPeriod"/>
              <a:tabLst>
                <a:tab pos="179705" algn="l"/>
              </a:tabLst>
            </a:pPr>
            <a:r>
              <a:rPr lang="en-US" sz="2800" kern="100" noProof="0" dirty="0">
                <a:ea typeface="Aptos" panose="020B0004020202020204" pitchFamily="34" charset="0"/>
                <a:cs typeface="Times New Roman" panose="02020603050405020304" pitchFamily="18" charset="0"/>
              </a:rPr>
              <a:t>Concentrate on State obligations in the field of history education.</a:t>
            </a:r>
            <a:endParaRPr lang="en-US" sz="2800" kern="100" noProof="0" dirty="0">
              <a:effectLst/>
              <a:ea typeface="Aptos" panose="020B0004020202020204" pitchFamily="34" charset="0"/>
              <a:cs typeface="Times New Roman" panose="02020603050405020304" pitchFamily="18" charset="0"/>
            </a:endParaRPr>
          </a:p>
          <a:p>
            <a:pPr lvl="0">
              <a:tabLst>
                <a:tab pos="179705" algn="l"/>
              </a:tabLst>
            </a:pPr>
            <a:endParaRPr lang="en-US" sz="2800" b="1" noProof="0" dirty="0"/>
          </a:p>
          <a:p>
            <a:pPr lvl="0">
              <a:tabLst>
                <a:tab pos="179705" algn="l"/>
              </a:tabLst>
            </a:pPr>
            <a:r>
              <a:rPr lang="en-US" sz="2800" b="1" noProof="0" dirty="0"/>
              <a:t>Main sources</a:t>
            </a:r>
            <a:r>
              <a:rPr lang="en-US" sz="2800" noProof="0" dirty="0"/>
              <a:t>: The flagship </a:t>
            </a:r>
            <a:r>
              <a:rPr lang="en-US" sz="2800" dirty="0"/>
              <a:t>human rights </a:t>
            </a:r>
            <a:r>
              <a:rPr lang="en-US" sz="2800" noProof="0" dirty="0"/>
              <a:t>instruments: ICCPR, ICESCR.</a:t>
            </a:r>
          </a:p>
          <a:p>
            <a:pPr lvl="0">
              <a:tabLst>
                <a:tab pos="179705" algn="l"/>
              </a:tabLst>
            </a:pPr>
            <a:endParaRPr lang="en-US" sz="2800" b="1" noProof="0" dirty="0"/>
          </a:p>
          <a:p>
            <a:pPr lvl="0">
              <a:tabLst>
                <a:tab pos="179705" algn="l"/>
              </a:tabLst>
            </a:pPr>
            <a:r>
              <a:rPr lang="en-US" sz="2800" b="1" noProof="0" dirty="0"/>
              <a:t>Goal</a:t>
            </a:r>
            <a:r>
              <a:rPr lang="en-US" sz="2800" noProof="0" dirty="0"/>
              <a:t>: Use the human rights logic to give ethical insights into history education a firm foundation, acceptable not only to history educators but also to outsiders and States themselves.</a:t>
            </a:r>
          </a:p>
          <a:p>
            <a:pPr lvl="0">
              <a:tabLst>
                <a:tab pos="179705" algn="l"/>
              </a:tabLst>
            </a:pPr>
            <a:r>
              <a:rPr lang="en-US" sz="2800" noProof="0" dirty="0">
                <a:effectLst/>
                <a:ea typeface="Aptos" panose="020B0004020202020204" pitchFamily="34" charset="0"/>
              </a:rPr>
              <a:t>Expect general principles rather than detailed guidance. </a:t>
            </a:r>
            <a:r>
              <a:rPr lang="en-US" sz="2800" i="1" noProof="0" dirty="0">
                <a:effectLst/>
                <a:ea typeface="Aptos" panose="020B0004020202020204" pitchFamily="34" charset="0"/>
              </a:rPr>
              <a:t>→ 10 slides</a:t>
            </a:r>
            <a:r>
              <a:rPr lang="en-US" sz="2800" noProof="0" dirty="0">
                <a:effectLst/>
                <a:ea typeface="Aptos" panose="020B0004020202020204" pitchFamily="34" charset="0"/>
              </a:rPr>
              <a:t>.</a:t>
            </a:r>
            <a:endParaRPr lang="en-US" sz="2800" b="1" noProof="0" dirty="0"/>
          </a:p>
        </p:txBody>
      </p:sp>
    </p:spTree>
    <p:extLst>
      <p:ext uri="{BB962C8B-B14F-4D97-AF65-F5344CB8AC3E}">
        <p14:creationId xmlns:p14="http://schemas.microsoft.com/office/powerpoint/2010/main" val="1146614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DBB14-0D0B-F572-EAA1-BF46247065DD}"/>
              </a:ext>
            </a:extLst>
          </p:cNvPr>
          <p:cNvSpPr>
            <a:spLocks noGrp="1"/>
          </p:cNvSpPr>
          <p:nvPr>
            <p:ph type="title"/>
          </p:nvPr>
        </p:nvSpPr>
        <p:spPr>
          <a:xfrm>
            <a:off x="836612" y="217919"/>
            <a:ext cx="10515600" cy="757376"/>
          </a:xfrm>
        </p:spPr>
        <p:txBody>
          <a:bodyPr/>
          <a:lstStyle/>
          <a:p>
            <a:pPr algn="ctr"/>
            <a:r>
              <a:rPr lang="en-US" b="1" noProof="0" dirty="0"/>
              <a:t>Historians and States</a:t>
            </a:r>
          </a:p>
        </p:txBody>
      </p:sp>
      <p:sp>
        <p:nvSpPr>
          <p:cNvPr id="3" name="Text Placeholder 2">
            <a:extLst>
              <a:ext uri="{FF2B5EF4-FFF2-40B4-BE49-F238E27FC236}">
                <a16:creationId xmlns:a16="http://schemas.microsoft.com/office/drawing/2014/main" id="{774676A8-C45B-5EEF-2A47-C04C13235152}"/>
              </a:ext>
            </a:extLst>
          </p:cNvPr>
          <p:cNvSpPr>
            <a:spLocks noGrp="1"/>
          </p:cNvSpPr>
          <p:nvPr>
            <p:ph type="body" idx="1"/>
          </p:nvPr>
        </p:nvSpPr>
        <p:spPr>
          <a:xfrm>
            <a:off x="280341" y="2462681"/>
            <a:ext cx="4129031" cy="576045"/>
          </a:xfrm>
        </p:spPr>
        <p:txBody>
          <a:bodyPr>
            <a:normAutofit/>
          </a:bodyPr>
          <a:lstStyle/>
          <a:p>
            <a:pPr algn="ctr"/>
            <a:r>
              <a:rPr lang="en-US" i="1" u="sng" noProof="0" dirty="0"/>
              <a:t>Responsibilities of historians</a:t>
            </a:r>
            <a:endParaRPr lang="en-US" sz="1800" i="1" u="sng" noProof="0" dirty="0"/>
          </a:p>
        </p:txBody>
      </p:sp>
      <p:sp>
        <p:nvSpPr>
          <p:cNvPr id="4" name="Content Placeholder 3">
            <a:extLst>
              <a:ext uri="{FF2B5EF4-FFF2-40B4-BE49-F238E27FC236}">
                <a16:creationId xmlns:a16="http://schemas.microsoft.com/office/drawing/2014/main" id="{0B8B1488-D54F-A28F-FDFC-9BD938E6221B}"/>
              </a:ext>
            </a:extLst>
          </p:cNvPr>
          <p:cNvSpPr>
            <a:spLocks noGrp="1"/>
          </p:cNvSpPr>
          <p:nvPr>
            <p:ph sz="half" idx="2"/>
          </p:nvPr>
        </p:nvSpPr>
        <p:spPr>
          <a:xfrm>
            <a:off x="839788" y="2914021"/>
            <a:ext cx="3139359" cy="3275641"/>
          </a:xfrm>
        </p:spPr>
        <p:txBody>
          <a:bodyPr>
            <a:normAutofit fontScale="62500" lnSpcReduction="20000"/>
          </a:bodyPr>
          <a:lstStyle/>
          <a:p>
            <a:pPr>
              <a:lnSpc>
                <a:spcPct val="120000"/>
              </a:lnSpc>
              <a:spcBef>
                <a:spcPts val="0"/>
              </a:spcBef>
            </a:pPr>
            <a:endParaRPr lang="en-US" noProof="0" dirty="0"/>
          </a:p>
          <a:p>
            <a:pPr>
              <a:lnSpc>
                <a:spcPct val="120000"/>
              </a:lnSpc>
              <a:spcBef>
                <a:spcPts val="0"/>
              </a:spcBef>
            </a:pPr>
            <a:r>
              <a:rPr lang="en-US" sz="4000" noProof="0" dirty="0"/>
              <a:t>to respect</a:t>
            </a:r>
          </a:p>
          <a:p>
            <a:pPr>
              <a:lnSpc>
                <a:spcPct val="120000"/>
              </a:lnSpc>
              <a:spcBef>
                <a:spcPts val="0"/>
              </a:spcBef>
            </a:pPr>
            <a:r>
              <a:rPr lang="en-US" sz="4000" noProof="0" dirty="0"/>
              <a:t>to protect</a:t>
            </a:r>
          </a:p>
          <a:p>
            <a:pPr>
              <a:lnSpc>
                <a:spcPct val="120000"/>
              </a:lnSpc>
              <a:spcBef>
                <a:spcPts val="0"/>
              </a:spcBef>
            </a:pPr>
            <a:r>
              <a:rPr lang="en-US" sz="4000" noProof="0" dirty="0"/>
              <a:t>to fulfil</a:t>
            </a:r>
          </a:p>
          <a:p>
            <a:pPr marL="0" indent="0" algn="ctr">
              <a:lnSpc>
                <a:spcPct val="120000"/>
              </a:lnSpc>
              <a:spcBef>
                <a:spcPts val="0"/>
              </a:spcBef>
              <a:buNone/>
            </a:pPr>
            <a:r>
              <a:rPr lang="en-US" sz="4000" noProof="0" dirty="0"/>
              <a:t>↓</a:t>
            </a:r>
          </a:p>
          <a:p>
            <a:pPr marL="0" indent="0">
              <a:lnSpc>
                <a:spcPct val="120000"/>
              </a:lnSpc>
              <a:spcBef>
                <a:spcPts val="0"/>
              </a:spcBef>
              <a:buNone/>
            </a:pPr>
            <a:r>
              <a:rPr lang="en-US" sz="4000" noProof="0" dirty="0"/>
              <a:t>explained at 3rd OHTE forum (Bologna, 2024)</a:t>
            </a:r>
          </a:p>
        </p:txBody>
      </p:sp>
      <p:sp>
        <p:nvSpPr>
          <p:cNvPr id="5" name="Text Placeholder 4">
            <a:extLst>
              <a:ext uri="{FF2B5EF4-FFF2-40B4-BE49-F238E27FC236}">
                <a16:creationId xmlns:a16="http://schemas.microsoft.com/office/drawing/2014/main" id="{6E100611-85A6-969E-60C3-BCA4FB4570F7}"/>
              </a:ext>
            </a:extLst>
          </p:cNvPr>
          <p:cNvSpPr>
            <a:spLocks noGrp="1"/>
          </p:cNvSpPr>
          <p:nvPr>
            <p:ph type="body" sz="quarter" idx="3"/>
          </p:nvPr>
        </p:nvSpPr>
        <p:spPr>
          <a:xfrm>
            <a:off x="5513832" y="2343006"/>
            <a:ext cx="5838380" cy="636803"/>
          </a:xfrm>
        </p:spPr>
        <p:txBody>
          <a:bodyPr>
            <a:normAutofit/>
          </a:bodyPr>
          <a:lstStyle/>
          <a:p>
            <a:pPr algn="ctr"/>
            <a:r>
              <a:rPr lang="en-US" i="1" u="sng" noProof="0" dirty="0"/>
              <a:t>Obligations of States</a:t>
            </a:r>
          </a:p>
        </p:txBody>
      </p:sp>
      <p:sp>
        <p:nvSpPr>
          <p:cNvPr id="6" name="Content Placeholder 5">
            <a:extLst>
              <a:ext uri="{FF2B5EF4-FFF2-40B4-BE49-F238E27FC236}">
                <a16:creationId xmlns:a16="http://schemas.microsoft.com/office/drawing/2014/main" id="{21E4032B-DE7E-8314-94A9-B0920A2C34DF}"/>
              </a:ext>
            </a:extLst>
          </p:cNvPr>
          <p:cNvSpPr>
            <a:spLocks noGrp="1"/>
          </p:cNvSpPr>
          <p:nvPr>
            <p:ph sz="quarter" idx="4"/>
          </p:nvPr>
        </p:nvSpPr>
        <p:spPr>
          <a:xfrm>
            <a:off x="5513832" y="3008348"/>
            <a:ext cx="6208776" cy="3684588"/>
          </a:xfrm>
        </p:spPr>
        <p:txBody>
          <a:bodyPr>
            <a:noAutofit/>
          </a:bodyPr>
          <a:lstStyle/>
          <a:p>
            <a:pPr marL="0" indent="0">
              <a:lnSpc>
                <a:spcPct val="100000"/>
              </a:lnSpc>
              <a:spcBef>
                <a:spcPts val="0"/>
              </a:spcBef>
              <a:buNone/>
            </a:pPr>
            <a:r>
              <a:rPr lang="en-US" sz="2400" i="1" noProof="0" dirty="0"/>
              <a:t>from the perspective of human rights:</a:t>
            </a:r>
            <a:endParaRPr lang="en-US" sz="2400" noProof="0" dirty="0"/>
          </a:p>
          <a:p>
            <a:pPr>
              <a:lnSpc>
                <a:spcPct val="100000"/>
              </a:lnSpc>
              <a:spcBef>
                <a:spcPts val="0"/>
              </a:spcBef>
            </a:pPr>
            <a:r>
              <a:rPr lang="en-US" sz="2400" b="1" noProof="0" dirty="0"/>
              <a:t>to respect</a:t>
            </a:r>
            <a:endParaRPr lang="en-US" sz="2400" noProof="0" dirty="0"/>
          </a:p>
          <a:p>
            <a:pPr>
              <a:lnSpc>
                <a:spcPct val="100000"/>
              </a:lnSpc>
              <a:spcBef>
                <a:spcPts val="0"/>
              </a:spcBef>
            </a:pPr>
            <a:r>
              <a:rPr lang="en-US" sz="2400" b="1" noProof="0" dirty="0"/>
              <a:t>to protect</a:t>
            </a:r>
            <a:endParaRPr lang="en-US" sz="2400" noProof="0" dirty="0"/>
          </a:p>
          <a:p>
            <a:pPr>
              <a:lnSpc>
                <a:spcPct val="100000"/>
              </a:lnSpc>
              <a:spcBef>
                <a:spcPts val="0"/>
              </a:spcBef>
            </a:pPr>
            <a:r>
              <a:rPr lang="en-US" sz="2400" b="1" noProof="0" dirty="0"/>
              <a:t>to fulfil</a:t>
            </a:r>
            <a:endParaRPr lang="en-US" sz="2400" noProof="0" dirty="0"/>
          </a:p>
          <a:p>
            <a:pPr marL="0" indent="0">
              <a:lnSpc>
                <a:spcPct val="100000"/>
              </a:lnSpc>
              <a:spcBef>
                <a:spcPts val="0"/>
              </a:spcBef>
              <a:buNone/>
            </a:pPr>
            <a:endParaRPr lang="en-US" sz="2400" i="1" noProof="0" dirty="0"/>
          </a:p>
          <a:p>
            <a:pPr marL="0" indent="0">
              <a:lnSpc>
                <a:spcPct val="100000"/>
              </a:lnSpc>
              <a:spcBef>
                <a:spcPts val="0"/>
              </a:spcBef>
              <a:buNone/>
            </a:pPr>
            <a:r>
              <a:rPr lang="en-US" sz="2400" i="1" noProof="0" dirty="0"/>
              <a:t>from the perspective of human rights violations:</a:t>
            </a:r>
          </a:p>
          <a:p>
            <a:pPr>
              <a:lnSpc>
                <a:spcPct val="100000"/>
              </a:lnSpc>
              <a:spcBef>
                <a:spcPts val="0"/>
              </a:spcBef>
            </a:pPr>
            <a:r>
              <a:rPr lang="en-US" sz="2400" b="1" noProof="0" dirty="0"/>
              <a:t>to investigate</a:t>
            </a:r>
            <a:endParaRPr lang="en-US" sz="2400" noProof="0" dirty="0"/>
          </a:p>
          <a:p>
            <a:pPr>
              <a:lnSpc>
                <a:spcPct val="100000"/>
              </a:lnSpc>
              <a:spcBef>
                <a:spcPts val="0"/>
              </a:spcBef>
            </a:pPr>
            <a:r>
              <a:rPr lang="en-US" sz="2400" b="1" noProof="0" dirty="0"/>
              <a:t>to make reparation</a:t>
            </a:r>
          </a:p>
          <a:p>
            <a:pPr>
              <a:lnSpc>
                <a:spcPct val="100000"/>
              </a:lnSpc>
              <a:spcBef>
                <a:spcPts val="0"/>
              </a:spcBef>
            </a:pPr>
            <a:r>
              <a:rPr lang="en-US" sz="2400" b="1" noProof="0" dirty="0"/>
              <a:t>to prevent</a:t>
            </a:r>
            <a:endParaRPr lang="en-US" sz="2400" noProof="0" dirty="0"/>
          </a:p>
        </p:txBody>
      </p:sp>
      <p:sp>
        <p:nvSpPr>
          <p:cNvPr id="7" name="Slide Number Placeholder 6">
            <a:extLst>
              <a:ext uri="{FF2B5EF4-FFF2-40B4-BE49-F238E27FC236}">
                <a16:creationId xmlns:a16="http://schemas.microsoft.com/office/drawing/2014/main" id="{AE1B56DE-0E7D-F48B-5906-EC141B3C206C}"/>
              </a:ext>
            </a:extLst>
          </p:cNvPr>
          <p:cNvSpPr>
            <a:spLocks noGrp="1"/>
          </p:cNvSpPr>
          <p:nvPr>
            <p:ph type="sldNum" sz="quarter" idx="12"/>
          </p:nvPr>
        </p:nvSpPr>
        <p:spPr/>
        <p:txBody>
          <a:bodyPr/>
          <a:lstStyle/>
          <a:p>
            <a:fld id="{C75D887A-ACDA-40A8-A40B-CEEF3BCBC4C5}" type="slidenum">
              <a:rPr lang="en-US" noProof="0" smtClean="0"/>
              <a:t>3</a:t>
            </a:fld>
            <a:endParaRPr lang="en-US" noProof="0" dirty="0"/>
          </a:p>
        </p:txBody>
      </p:sp>
      <p:sp>
        <p:nvSpPr>
          <p:cNvPr id="10" name="Rectangle 9">
            <a:extLst>
              <a:ext uri="{FF2B5EF4-FFF2-40B4-BE49-F238E27FC236}">
                <a16:creationId xmlns:a16="http://schemas.microsoft.com/office/drawing/2014/main" id="{36D293FC-5A67-1F95-3609-5E6FA5FD3A4E}"/>
              </a:ext>
            </a:extLst>
          </p:cNvPr>
          <p:cNvSpPr/>
          <p:nvPr/>
        </p:nvSpPr>
        <p:spPr>
          <a:xfrm>
            <a:off x="512064" y="1108368"/>
            <a:ext cx="11137392" cy="1323934"/>
          </a:xfrm>
          <a:prstGeom prst="rect">
            <a:avLst/>
          </a:prstGeom>
          <a:solidFill>
            <a:schemeClr val="bg2">
              <a:lumMod val="90000"/>
            </a:schemeClr>
          </a:solidFill>
          <a:ln>
            <a:solidFill>
              <a:schemeClr val="bg2">
                <a:lumMod val="90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en-US" sz="2400" i="1" noProof="0" dirty="0"/>
              <a:t>The human rights </a:t>
            </a:r>
            <a:r>
              <a:rPr lang="en-US" sz="2400" i="1" dirty="0"/>
              <a:t>necessary to talk and write about the past </a:t>
            </a:r>
            <a:r>
              <a:rPr lang="en-US" sz="2400" i="1" noProof="0" dirty="0"/>
              <a:t>entail six State obligations.</a:t>
            </a:r>
          </a:p>
          <a:p>
            <a:r>
              <a:rPr lang="en-US" sz="2400" i="1" noProof="0" dirty="0"/>
              <a:t>I will discuss them, but only insofar as they apply to history education.</a:t>
            </a:r>
          </a:p>
        </p:txBody>
      </p:sp>
    </p:spTree>
    <p:extLst>
      <p:ext uri="{BB962C8B-B14F-4D97-AF65-F5344CB8AC3E}">
        <p14:creationId xmlns:p14="http://schemas.microsoft.com/office/powerpoint/2010/main" val="2365299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C75D8-50A5-0C1B-F2F7-03EC63D33A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F33755-D6B9-FE42-E32A-C78602D79446}"/>
              </a:ext>
            </a:extLst>
          </p:cNvPr>
          <p:cNvSpPr>
            <a:spLocks noGrp="1"/>
          </p:cNvSpPr>
          <p:nvPr>
            <p:ph type="title"/>
          </p:nvPr>
        </p:nvSpPr>
        <p:spPr>
          <a:xfrm>
            <a:off x="838200" y="202326"/>
            <a:ext cx="10515600" cy="813293"/>
          </a:xfrm>
        </p:spPr>
        <p:txBody>
          <a:bodyPr>
            <a:normAutofit/>
          </a:bodyPr>
          <a:lstStyle/>
          <a:p>
            <a:pPr algn="ctr"/>
            <a:r>
              <a:rPr lang="en-US" b="1" noProof="0" dirty="0"/>
              <a:t>1 State obligation</a:t>
            </a:r>
            <a:r>
              <a:rPr lang="en-US" noProof="0" dirty="0"/>
              <a:t> </a:t>
            </a:r>
            <a:r>
              <a:rPr lang="en-US" b="1" noProof="0" dirty="0"/>
              <a:t>to respect</a:t>
            </a:r>
          </a:p>
        </p:txBody>
      </p:sp>
      <p:sp>
        <p:nvSpPr>
          <p:cNvPr id="4" name="Content Placeholder 3">
            <a:extLst>
              <a:ext uri="{FF2B5EF4-FFF2-40B4-BE49-F238E27FC236}">
                <a16:creationId xmlns:a16="http://schemas.microsoft.com/office/drawing/2014/main" id="{DD16D473-2D8E-B34C-727F-24E2B21641D9}"/>
              </a:ext>
            </a:extLst>
          </p:cNvPr>
          <p:cNvSpPr>
            <a:spLocks noGrp="1"/>
          </p:cNvSpPr>
          <p:nvPr>
            <p:ph idx="1"/>
          </p:nvPr>
        </p:nvSpPr>
        <p:spPr>
          <a:xfrm>
            <a:off x="838200" y="1152144"/>
            <a:ext cx="10515600" cy="5024819"/>
          </a:xfrm>
        </p:spPr>
        <p:txBody>
          <a:bodyPr/>
          <a:lstStyle/>
          <a:p>
            <a:endParaRPr lang="en-US" noProof="0" dirty="0"/>
          </a:p>
          <a:p>
            <a:endParaRPr lang="en-US" noProof="0" dirty="0"/>
          </a:p>
        </p:txBody>
      </p:sp>
      <p:sp>
        <p:nvSpPr>
          <p:cNvPr id="7" name="Slide Number Placeholder 6">
            <a:extLst>
              <a:ext uri="{FF2B5EF4-FFF2-40B4-BE49-F238E27FC236}">
                <a16:creationId xmlns:a16="http://schemas.microsoft.com/office/drawing/2014/main" id="{15AF0905-1990-34DF-3F02-3BAEC9FF9638}"/>
              </a:ext>
            </a:extLst>
          </p:cNvPr>
          <p:cNvSpPr>
            <a:spLocks noGrp="1"/>
          </p:cNvSpPr>
          <p:nvPr>
            <p:ph type="sldNum" sz="quarter" idx="12"/>
          </p:nvPr>
        </p:nvSpPr>
        <p:spPr/>
        <p:txBody>
          <a:bodyPr/>
          <a:lstStyle/>
          <a:p>
            <a:fld id="{C75D887A-ACDA-40A8-A40B-CEEF3BCBC4C5}" type="slidenum">
              <a:rPr lang="en-US" noProof="0" smtClean="0"/>
              <a:t>4</a:t>
            </a:fld>
            <a:endParaRPr lang="en-US" noProof="0" dirty="0"/>
          </a:p>
        </p:txBody>
      </p:sp>
      <p:sp>
        <p:nvSpPr>
          <p:cNvPr id="5" name="TextBox 4">
            <a:extLst>
              <a:ext uri="{FF2B5EF4-FFF2-40B4-BE49-F238E27FC236}">
                <a16:creationId xmlns:a16="http://schemas.microsoft.com/office/drawing/2014/main" id="{46195ABA-F7F4-684E-BBF0-F6BB28099C4D}"/>
              </a:ext>
            </a:extLst>
          </p:cNvPr>
          <p:cNvSpPr txBox="1"/>
          <p:nvPr/>
        </p:nvSpPr>
        <p:spPr>
          <a:xfrm>
            <a:off x="600456" y="1236743"/>
            <a:ext cx="10991088" cy="5693866"/>
          </a:xfrm>
          <a:prstGeom prst="rect">
            <a:avLst/>
          </a:prstGeom>
          <a:noFill/>
        </p:spPr>
        <p:txBody>
          <a:bodyPr wrap="square">
            <a:spAutoFit/>
          </a:bodyPr>
          <a:lstStyle/>
          <a:p>
            <a:pPr>
              <a:buNone/>
              <a:tabLst>
                <a:tab pos="180340" algn="l"/>
              </a:tabLst>
            </a:pPr>
            <a:r>
              <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rPr>
              <a:t>Regulates </a:t>
            </a:r>
            <a:r>
              <a:rPr lang="en-US" sz="2800" i="1" kern="100" noProof="0" dirty="0">
                <a:effectLst/>
                <a:latin typeface="Times New Roman" panose="02020603050405020304" pitchFamily="18" charset="0"/>
                <a:ea typeface="Aptos" panose="020B0004020202020204" pitchFamily="34" charset="0"/>
                <a:cs typeface="Times New Roman" panose="02020603050405020304" pitchFamily="18" charset="0"/>
              </a:rPr>
              <a:t>vertical</a:t>
            </a:r>
            <a:r>
              <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rPr>
              <a:t> relations between States and individuals.</a:t>
            </a:r>
            <a:endParaRPr lang="en-US" sz="2800" kern="100" dirty="0">
              <a:latin typeface="Times New Roman" panose="02020603050405020304" pitchFamily="18" charset="0"/>
              <a:ea typeface="Aptos" panose="020B0004020202020204" pitchFamily="34" charset="0"/>
              <a:cs typeface="Times New Roman" panose="02020603050405020304" pitchFamily="18" charset="0"/>
            </a:endParaRPr>
          </a:p>
          <a:p>
            <a:pPr>
              <a:buNone/>
              <a:tabLst>
                <a:tab pos="180340" algn="l"/>
              </a:tabLst>
            </a:pPr>
            <a:r>
              <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rPr>
              <a:t>Applied here to opinions and work of history educators.</a:t>
            </a:r>
            <a:endParaRPr lang="en-US" sz="2800" kern="100" dirty="0">
              <a:latin typeface="Times New Roman" panose="02020603050405020304" pitchFamily="18" charset="0"/>
              <a:ea typeface="Aptos" panose="020B0004020202020204" pitchFamily="34" charset="0"/>
              <a:cs typeface="Times New Roman" panose="02020603050405020304" pitchFamily="18" charset="0"/>
            </a:endParaRPr>
          </a:p>
          <a:p>
            <a:pPr marL="457200" lvl="0" indent="-457200">
              <a:buFont typeface="Arial" panose="020B0604020202020204" pitchFamily="34" charset="0"/>
              <a:buChar char="•"/>
              <a:tabLst>
                <a:tab pos="179705" algn="l"/>
              </a:tabLst>
            </a:pPr>
            <a:r>
              <a:rPr lang="en-US" sz="2800" b="1" kern="100" dirty="0">
                <a:latin typeface="Times New Roman" panose="02020603050405020304" pitchFamily="18" charset="0"/>
                <a:ea typeface="Aptos" panose="020B0004020202020204" pitchFamily="34" charset="0"/>
                <a:cs typeface="Times New Roman" panose="02020603050405020304" pitchFamily="18" charset="0"/>
              </a:rPr>
              <a:t>Opinions</a:t>
            </a:r>
            <a:endParaRPr lang="en-US" sz="2800" kern="100" dirty="0">
              <a:latin typeface="Times New Roman" panose="02020603050405020304" pitchFamily="18" charset="0"/>
              <a:ea typeface="Aptos" panose="020B0004020202020204" pitchFamily="34" charset="0"/>
              <a:cs typeface="Times New Roman" panose="02020603050405020304" pitchFamily="18" charset="0"/>
            </a:endParaRPr>
          </a:p>
          <a:p>
            <a:pPr lvl="0">
              <a:tabLst>
                <a:tab pos="179705" algn="l"/>
              </a:tabLst>
            </a:pPr>
            <a:r>
              <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rPr>
              <a:t>States must respect opinions of history educators, but may restrict them </a:t>
            </a:r>
            <a:r>
              <a:rPr lang="en-US" sz="2800" i="1" kern="100" noProof="0" dirty="0">
                <a:effectLst/>
                <a:latin typeface="Times New Roman" panose="02020603050405020304" pitchFamily="18" charset="0"/>
                <a:ea typeface="Aptos" panose="020B0004020202020204" pitchFamily="34" charset="0"/>
                <a:cs typeface="Times New Roman" panose="02020603050405020304" pitchFamily="18" charset="0"/>
              </a:rPr>
              <a:t>if</a:t>
            </a:r>
            <a:r>
              <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rPr>
              <a:t> the restriction compl</a:t>
            </a:r>
            <a:r>
              <a:rPr lang="en-US" sz="2800" kern="100" dirty="0">
                <a:latin typeface="Times New Roman" panose="02020603050405020304" pitchFamily="18" charset="0"/>
                <a:ea typeface="Aptos" panose="020B0004020202020204" pitchFamily="34" charset="0"/>
                <a:cs typeface="Times New Roman" panose="02020603050405020304" pitchFamily="18" charset="0"/>
              </a:rPr>
              <a:t>ies</a:t>
            </a:r>
            <a:r>
              <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rPr>
              <a:t> with 3 principles: (1) legality, (2) legitimacy, (3) necessity and proportionality → intl freedom of expression framework.</a:t>
            </a:r>
          </a:p>
          <a:p>
            <a:pPr marL="457200" indent="-457200">
              <a:buFont typeface="Arial" panose="020B0604020202020204" pitchFamily="34" charset="0"/>
              <a:buChar char="•"/>
              <a:tabLst>
                <a:tab pos="180340" algn="l"/>
              </a:tabLst>
            </a:pPr>
            <a:r>
              <a:rPr lang="en-US" sz="2800" b="1" kern="100" dirty="0">
                <a:latin typeface="Times New Roman" panose="02020603050405020304" pitchFamily="18" charset="0"/>
                <a:ea typeface="Aptos" panose="020B0004020202020204" pitchFamily="34" charset="0"/>
                <a:cs typeface="Times New Roman" panose="02020603050405020304" pitchFamily="18" charset="0"/>
              </a:rPr>
              <a:t>Work</a:t>
            </a:r>
          </a:p>
          <a:p>
            <a:pPr>
              <a:lnSpc>
                <a:spcPct val="100000"/>
              </a:lnSpc>
              <a:spcBef>
                <a:spcPts val="0"/>
              </a:spcBef>
            </a:pPr>
            <a:r>
              <a:rPr lang="en-US" sz="2800" kern="100" dirty="0">
                <a:latin typeface="Times New Roman" panose="02020603050405020304" pitchFamily="18" charset="0"/>
                <a:cs typeface="Times New Roman" panose="02020603050405020304" pitchFamily="18" charset="0"/>
              </a:rPr>
              <a:t>1. </a:t>
            </a:r>
            <a:r>
              <a:rPr lang="en-US" sz="2800" dirty="0"/>
              <a:t>States must abstain from involvement in </a:t>
            </a:r>
            <a:r>
              <a:rPr lang="en-US" sz="2800" b="1" dirty="0"/>
              <a:t>attacks</a:t>
            </a:r>
            <a:r>
              <a:rPr lang="en-US" sz="2800" dirty="0"/>
              <a:t> on history educators.</a:t>
            </a:r>
          </a:p>
          <a:p>
            <a:pPr>
              <a:lnSpc>
                <a:spcPct val="100000"/>
              </a:lnSpc>
              <a:spcBef>
                <a:spcPts val="0"/>
              </a:spcBef>
            </a:pPr>
            <a:r>
              <a:rPr lang="en-US" sz="2800" dirty="0"/>
              <a:t>2. States must respect the </a:t>
            </a:r>
            <a:r>
              <a:rPr lang="en-US" sz="2800" b="1" dirty="0"/>
              <a:t>moral rights</a:t>
            </a:r>
            <a:r>
              <a:rPr lang="en-US" sz="2800" dirty="0"/>
              <a:t> of authors of educational materials (their rights to be recognized as creators of their works and to object to any mutilation of their work).</a:t>
            </a:r>
          </a:p>
          <a:p>
            <a:pPr>
              <a:lnSpc>
                <a:spcPct val="100000"/>
              </a:lnSpc>
              <a:spcBef>
                <a:spcPts val="0"/>
              </a:spcBef>
            </a:pPr>
            <a:r>
              <a:rPr lang="en-US" sz="2800" dirty="0"/>
              <a:t>3. States must recognize the benefits of</a:t>
            </a:r>
            <a:r>
              <a:rPr lang="en-US" sz="2800" b="1" dirty="0"/>
              <a:t> international scientific cooperation</a:t>
            </a:r>
            <a:r>
              <a:rPr lang="en-US" sz="2800" dirty="0"/>
              <a:t> among history educators.</a:t>
            </a:r>
          </a:p>
        </p:txBody>
      </p:sp>
    </p:spTree>
    <p:extLst>
      <p:ext uri="{BB962C8B-B14F-4D97-AF65-F5344CB8AC3E}">
        <p14:creationId xmlns:p14="http://schemas.microsoft.com/office/powerpoint/2010/main" val="2701888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6CFF80-A3E9-A373-A265-42FAA7D92F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9A355E-0C0F-FC42-2420-72F7A4950C65}"/>
              </a:ext>
            </a:extLst>
          </p:cNvPr>
          <p:cNvSpPr>
            <a:spLocks noGrp="1"/>
          </p:cNvSpPr>
          <p:nvPr>
            <p:ph type="title"/>
          </p:nvPr>
        </p:nvSpPr>
        <p:spPr>
          <a:xfrm>
            <a:off x="838200" y="365125"/>
            <a:ext cx="10515600" cy="787019"/>
          </a:xfrm>
        </p:spPr>
        <p:txBody>
          <a:bodyPr>
            <a:normAutofit/>
          </a:bodyPr>
          <a:lstStyle/>
          <a:p>
            <a:pPr algn="ctr"/>
            <a:r>
              <a:rPr lang="en-US" b="1" noProof="0" dirty="0"/>
              <a:t>2 State obligation</a:t>
            </a:r>
            <a:r>
              <a:rPr lang="en-US" noProof="0" dirty="0"/>
              <a:t> </a:t>
            </a:r>
            <a:r>
              <a:rPr lang="en-US" b="1" noProof="0" dirty="0"/>
              <a:t>to protect</a:t>
            </a:r>
          </a:p>
        </p:txBody>
      </p:sp>
      <p:sp>
        <p:nvSpPr>
          <p:cNvPr id="4" name="Content Placeholder 3">
            <a:extLst>
              <a:ext uri="{FF2B5EF4-FFF2-40B4-BE49-F238E27FC236}">
                <a16:creationId xmlns:a16="http://schemas.microsoft.com/office/drawing/2014/main" id="{25A390ED-1DE5-5417-C1E7-BCF7694A7B51}"/>
              </a:ext>
            </a:extLst>
          </p:cNvPr>
          <p:cNvSpPr>
            <a:spLocks noGrp="1"/>
          </p:cNvSpPr>
          <p:nvPr>
            <p:ph idx="1"/>
          </p:nvPr>
        </p:nvSpPr>
        <p:spPr>
          <a:xfrm>
            <a:off x="838200" y="1243584"/>
            <a:ext cx="10515600" cy="5385816"/>
          </a:xfrm>
        </p:spPr>
        <p:txBody>
          <a:bodyPr>
            <a:normAutofit/>
          </a:bodyPr>
          <a:lstStyle/>
          <a:p>
            <a:endParaRPr lang="en-US" noProof="0" dirty="0"/>
          </a:p>
          <a:p>
            <a:r>
              <a:rPr lang="en-US" noProof="0" dirty="0"/>
              <a:t>Regulates </a:t>
            </a:r>
            <a:r>
              <a:rPr lang="en-US" i="1" noProof="0" dirty="0"/>
              <a:t>horizontal</a:t>
            </a:r>
            <a:r>
              <a:rPr lang="en-US" noProof="0" dirty="0"/>
              <a:t> relations between individuals. </a:t>
            </a:r>
          </a:p>
          <a:p>
            <a:r>
              <a:rPr lang="en-US" noProof="0" dirty="0"/>
              <a:t>States must protect the expression of opinions by history educators by preventing individuals or groups from </a:t>
            </a:r>
            <a:r>
              <a:rPr lang="en-US" b="1" noProof="0" dirty="0"/>
              <a:t>unduly interfering</a:t>
            </a:r>
            <a:r>
              <a:rPr lang="en-US" noProof="0" dirty="0"/>
              <a:t> with them.</a:t>
            </a:r>
          </a:p>
          <a:p>
            <a:r>
              <a:rPr lang="en-US" dirty="0"/>
              <a:t>States must create a </a:t>
            </a:r>
            <a:r>
              <a:rPr lang="en-US" b="1" dirty="0"/>
              <a:t>safe and enabling environment</a:t>
            </a:r>
            <a:r>
              <a:rPr lang="en-US" dirty="0"/>
              <a:t> for historical debates among history educators and their students.</a:t>
            </a:r>
          </a:p>
          <a:p>
            <a:r>
              <a:rPr lang="en-US" dirty="0"/>
              <a:t>States must prevent, condemn, prohibit, investigate, and prosecute </a:t>
            </a:r>
            <a:r>
              <a:rPr lang="en-US" b="1" dirty="0"/>
              <a:t>attacks</a:t>
            </a:r>
            <a:r>
              <a:rPr lang="en-US" dirty="0"/>
              <a:t> on history educators at risk from third parties. They must also offer them remedies and redress.</a:t>
            </a:r>
          </a:p>
        </p:txBody>
      </p:sp>
      <p:sp>
        <p:nvSpPr>
          <p:cNvPr id="7" name="Slide Number Placeholder 6">
            <a:extLst>
              <a:ext uri="{FF2B5EF4-FFF2-40B4-BE49-F238E27FC236}">
                <a16:creationId xmlns:a16="http://schemas.microsoft.com/office/drawing/2014/main" id="{4806A6A8-1B12-E5F8-62FB-3793CCF1D36C}"/>
              </a:ext>
            </a:extLst>
          </p:cNvPr>
          <p:cNvSpPr>
            <a:spLocks noGrp="1"/>
          </p:cNvSpPr>
          <p:nvPr>
            <p:ph type="sldNum" sz="quarter" idx="12"/>
          </p:nvPr>
        </p:nvSpPr>
        <p:spPr/>
        <p:txBody>
          <a:bodyPr/>
          <a:lstStyle/>
          <a:p>
            <a:fld id="{C75D887A-ACDA-40A8-A40B-CEEF3BCBC4C5}" type="slidenum">
              <a:rPr lang="en-US" noProof="0" smtClean="0"/>
              <a:t>5</a:t>
            </a:fld>
            <a:endParaRPr lang="en-US" noProof="0" dirty="0"/>
          </a:p>
        </p:txBody>
      </p:sp>
    </p:spTree>
    <p:extLst>
      <p:ext uri="{BB962C8B-B14F-4D97-AF65-F5344CB8AC3E}">
        <p14:creationId xmlns:p14="http://schemas.microsoft.com/office/powerpoint/2010/main" val="1373038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5BD69-1A83-D8D3-73D9-6DEAB54648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5ACECD-09E3-399B-2C55-7CDB11634E52}"/>
              </a:ext>
            </a:extLst>
          </p:cNvPr>
          <p:cNvSpPr>
            <a:spLocks noGrp="1"/>
          </p:cNvSpPr>
          <p:nvPr>
            <p:ph type="title"/>
          </p:nvPr>
        </p:nvSpPr>
        <p:spPr>
          <a:xfrm>
            <a:off x="838200" y="209677"/>
            <a:ext cx="10515600" cy="972561"/>
          </a:xfrm>
        </p:spPr>
        <p:txBody>
          <a:bodyPr>
            <a:normAutofit/>
          </a:bodyPr>
          <a:lstStyle/>
          <a:p>
            <a:pPr algn="ctr"/>
            <a:r>
              <a:rPr lang="en-US" b="1" noProof="0" dirty="0"/>
              <a:t>3 State obligation</a:t>
            </a:r>
            <a:r>
              <a:rPr lang="en-US" noProof="0" dirty="0"/>
              <a:t> </a:t>
            </a:r>
            <a:r>
              <a:rPr lang="en-US" b="1" noProof="0" dirty="0"/>
              <a:t>to fulfil</a:t>
            </a:r>
          </a:p>
        </p:txBody>
      </p:sp>
      <p:sp>
        <p:nvSpPr>
          <p:cNvPr id="4" name="Content Placeholder 3">
            <a:extLst>
              <a:ext uri="{FF2B5EF4-FFF2-40B4-BE49-F238E27FC236}">
                <a16:creationId xmlns:a16="http://schemas.microsoft.com/office/drawing/2014/main" id="{CDC3F73F-2BFD-8123-77DD-AEF65CAA42E0}"/>
              </a:ext>
            </a:extLst>
          </p:cNvPr>
          <p:cNvSpPr>
            <a:spLocks noGrp="1"/>
          </p:cNvSpPr>
          <p:nvPr>
            <p:ph idx="1"/>
          </p:nvPr>
        </p:nvSpPr>
        <p:spPr>
          <a:xfrm>
            <a:off x="838200" y="1261041"/>
            <a:ext cx="10515600" cy="5387282"/>
          </a:xfrm>
        </p:spPr>
        <p:txBody>
          <a:bodyPr>
            <a:normAutofit/>
          </a:bodyPr>
          <a:lstStyle/>
          <a:p>
            <a:pPr>
              <a:lnSpc>
                <a:spcPct val="110000"/>
              </a:lnSpc>
              <a:spcBef>
                <a:spcPts val="0"/>
              </a:spcBef>
            </a:pPr>
            <a:r>
              <a:rPr lang="en-US" noProof="0" dirty="0"/>
              <a:t>The State obligation to </a:t>
            </a:r>
            <a:r>
              <a:rPr lang="en-US" b="1" noProof="0" dirty="0"/>
              <a:t>promote education</a:t>
            </a:r>
            <a:r>
              <a:rPr lang="en-US" noProof="0" dirty="0"/>
              <a:t> comprises the obligation to organize education, including history education.</a:t>
            </a:r>
          </a:p>
          <a:p>
            <a:pPr>
              <a:lnSpc>
                <a:spcPct val="110000"/>
              </a:lnSpc>
              <a:spcBef>
                <a:spcPts val="0"/>
              </a:spcBef>
            </a:pPr>
            <a:r>
              <a:rPr lang="en-US" noProof="0" dirty="0"/>
              <a:t>The State obligation to </a:t>
            </a:r>
            <a:r>
              <a:rPr lang="en-US" b="1" noProof="0" dirty="0"/>
              <a:t>promote science and culture</a:t>
            </a:r>
            <a:r>
              <a:rPr lang="en-US" noProof="0" dirty="0"/>
              <a:t> means that States may publish </a:t>
            </a:r>
            <a:r>
              <a:rPr lang="en-US" b="1" noProof="0" dirty="0"/>
              <a:t>history curricula</a:t>
            </a:r>
            <a:r>
              <a:rPr lang="en-US" noProof="0" dirty="0"/>
              <a:t> for schools. However, States must not </a:t>
            </a:r>
            <a:r>
              <a:rPr lang="en-US" i="1" noProof="0" dirty="0"/>
              <a:t>coerce</a:t>
            </a:r>
            <a:r>
              <a:rPr lang="en-US" noProof="0" dirty="0"/>
              <a:t> educators/students into adopting the official historical opinions expressed in them. They must </a:t>
            </a:r>
            <a:r>
              <a:rPr lang="en-US" b="1" noProof="0" dirty="0"/>
              <a:t>balance</a:t>
            </a:r>
            <a:r>
              <a:rPr lang="en-US" noProof="0" dirty="0"/>
              <a:t> their policy with the right </a:t>
            </a:r>
            <a:r>
              <a:rPr lang="en-US" dirty="0"/>
              <a:t>of educators/students </a:t>
            </a:r>
            <a:r>
              <a:rPr lang="en-US" noProof="0" dirty="0"/>
              <a:t>to express historical opinions.</a:t>
            </a:r>
          </a:p>
          <a:p>
            <a:pPr>
              <a:lnSpc>
                <a:spcPct val="110000"/>
              </a:lnSpc>
              <a:spcBef>
                <a:spcPts val="0"/>
              </a:spcBef>
            </a:pPr>
            <a:r>
              <a:rPr lang="en-US" dirty="0"/>
              <a:t>Related to the right of everyone to </a:t>
            </a:r>
            <a:r>
              <a:rPr lang="en-US" b="1" dirty="0"/>
              <a:t>participate in cultural life</a:t>
            </a:r>
            <a:r>
              <a:rPr lang="en-US" dirty="0"/>
              <a:t> is the State obligation to guarantee educational access to cultural heritage. This expressly includes </a:t>
            </a:r>
            <a:r>
              <a:rPr lang="en-US" b="1" dirty="0"/>
              <a:t>minorities</a:t>
            </a:r>
            <a:r>
              <a:rPr lang="en-US" dirty="0"/>
              <a:t>.</a:t>
            </a:r>
          </a:p>
          <a:p>
            <a:pPr>
              <a:lnSpc>
                <a:spcPct val="110000"/>
              </a:lnSpc>
              <a:spcBef>
                <a:spcPts val="0"/>
              </a:spcBef>
            </a:pPr>
            <a:endParaRPr lang="en-US" noProof="0" dirty="0"/>
          </a:p>
        </p:txBody>
      </p:sp>
      <p:sp>
        <p:nvSpPr>
          <p:cNvPr id="7" name="Slide Number Placeholder 6">
            <a:extLst>
              <a:ext uri="{FF2B5EF4-FFF2-40B4-BE49-F238E27FC236}">
                <a16:creationId xmlns:a16="http://schemas.microsoft.com/office/drawing/2014/main" id="{3A0E37CF-0A17-C86F-C658-8F2BB9FFAFCC}"/>
              </a:ext>
            </a:extLst>
          </p:cNvPr>
          <p:cNvSpPr>
            <a:spLocks noGrp="1"/>
          </p:cNvSpPr>
          <p:nvPr>
            <p:ph type="sldNum" sz="quarter" idx="12"/>
          </p:nvPr>
        </p:nvSpPr>
        <p:spPr/>
        <p:txBody>
          <a:bodyPr/>
          <a:lstStyle/>
          <a:p>
            <a:fld id="{C75D887A-ACDA-40A8-A40B-CEEF3BCBC4C5}" type="slidenum">
              <a:rPr lang="en-US" noProof="0" smtClean="0"/>
              <a:t>6</a:t>
            </a:fld>
            <a:endParaRPr lang="en-US" noProof="0" dirty="0"/>
          </a:p>
        </p:txBody>
      </p:sp>
    </p:spTree>
    <p:extLst>
      <p:ext uri="{BB962C8B-B14F-4D97-AF65-F5344CB8AC3E}">
        <p14:creationId xmlns:p14="http://schemas.microsoft.com/office/powerpoint/2010/main" val="2975597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AF906-DD8F-EDC5-7672-8CCF3263DC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F7B3FC-D616-13E6-14FB-6424477CCB03}"/>
              </a:ext>
            </a:extLst>
          </p:cNvPr>
          <p:cNvSpPr>
            <a:spLocks noGrp="1"/>
          </p:cNvSpPr>
          <p:nvPr>
            <p:ph type="title"/>
          </p:nvPr>
        </p:nvSpPr>
        <p:spPr>
          <a:xfrm>
            <a:off x="838200" y="365125"/>
            <a:ext cx="10515600" cy="1327332"/>
          </a:xfrm>
        </p:spPr>
        <p:txBody>
          <a:bodyPr>
            <a:normAutofit/>
          </a:bodyPr>
          <a:lstStyle/>
          <a:p>
            <a:pPr algn="ctr"/>
            <a:r>
              <a:rPr lang="en-US" b="1" noProof="0" dirty="0"/>
              <a:t>4. State obligation</a:t>
            </a:r>
            <a:r>
              <a:rPr lang="en-US" noProof="0" dirty="0"/>
              <a:t> </a:t>
            </a:r>
            <a:r>
              <a:rPr lang="en-US" b="1" noProof="0" dirty="0"/>
              <a:t>to investigate</a:t>
            </a:r>
          </a:p>
        </p:txBody>
      </p:sp>
      <p:sp>
        <p:nvSpPr>
          <p:cNvPr id="4" name="Content Placeholder 3">
            <a:extLst>
              <a:ext uri="{FF2B5EF4-FFF2-40B4-BE49-F238E27FC236}">
                <a16:creationId xmlns:a16="http://schemas.microsoft.com/office/drawing/2014/main" id="{0DC35E7C-7D2F-4C30-BB90-3E3BF74ED231}"/>
              </a:ext>
            </a:extLst>
          </p:cNvPr>
          <p:cNvSpPr>
            <a:spLocks noGrp="1"/>
          </p:cNvSpPr>
          <p:nvPr>
            <p:ph idx="1"/>
          </p:nvPr>
        </p:nvSpPr>
        <p:spPr>
          <a:xfrm>
            <a:off x="838200" y="1517073"/>
            <a:ext cx="10515600" cy="4659890"/>
          </a:xfrm>
        </p:spPr>
        <p:txBody>
          <a:bodyPr>
            <a:normAutofit/>
          </a:bodyPr>
          <a:lstStyle/>
          <a:p>
            <a:pPr>
              <a:lnSpc>
                <a:spcPct val="100000"/>
              </a:lnSpc>
              <a:spcBef>
                <a:spcPts val="0"/>
              </a:spcBef>
            </a:pPr>
            <a:endParaRPr lang="en-US" noProof="0" dirty="0"/>
          </a:p>
          <a:p>
            <a:pPr marL="0" indent="0">
              <a:lnSpc>
                <a:spcPct val="100000"/>
              </a:lnSpc>
              <a:spcBef>
                <a:spcPts val="0"/>
              </a:spcBef>
              <a:buNone/>
            </a:pPr>
            <a:r>
              <a:rPr lang="en-US" noProof="0" dirty="0"/>
              <a:t>Victims of human rights violations and society as a whole are entitled to seek and obtain information on past atrocities. This entails a State obligation to investigate past human rights violations.</a:t>
            </a:r>
          </a:p>
          <a:p>
            <a:pPr marL="0" indent="0">
              <a:lnSpc>
                <a:spcPct val="100000"/>
              </a:lnSpc>
              <a:spcBef>
                <a:spcPts val="0"/>
              </a:spcBef>
              <a:buNone/>
            </a:pPr>
            <a:endParaRPr lang="en-US" dirty="0"/>
          </a:p>
          <a:p>
            <a:pPr marL="0" indent="0">
              <a:lnSpc>
                <a:spcPct val="100000"/>
              </a:lnSpc>
              <a:spcBef>
                <a:spcPts val="0"/>
              </a:spcBef>
              <a:buNone/>
            </a:pPr>
            <a:r>
              <a:rPr lang="en-US" noProof="0" dirty="0"/>
              <a:t>	→ no special role for history education here.</a:t>
            </a:r>
          </a:p>
        </p:txBody>
      </p:sp>
      <p:sp>
        <p:nvSpPr>
          <p:cNvPr id="7" name="Slide Number Placeholder 6">
            <a:extLst>
              <a:ext uri="{FF2B5EF4-FFF2-40B4-BE49-F238E27FC236}">
                <a16:creationId xmlns:a16="http://schemas.microsoft.com/office/drawing/2014/main" id="{F4229F30-3164-D397-7C65-CE6CE7935DCE}"/>
              </a:ext>
            </a:extLst>
          </p:cNvPr>
          <p:cNvSpPr>
            <a:spLocks noGrp="1"/>
          </p:cNvSpPr>
          <p:nvPr>
            <p:ph type="sldNum" sz="quarter" idx="12"/>
          </p:nvPr>
        </p:nvSpPr>
        <p:spPr/>
        <p:txBody>
          <a:bodyPr/>
          <a:lstStyle/>
          <a:p>
            <a:fld id="{C75D887A-ACDA-40A8-A40B-CEEF3BCBC4C5}" type="slidenum">
              <a:rPr lang="en-US" noProof="0" smtClean="0"/>
              <a:t>7</a:t>
            </a:fld>
            <a:endParaRPr lang="en-US" noProof="0" dirty="0"/>
          </a:p>
        </p:txBody>
      </p:sp>
    </p:spTree>
    <p:extLst>
      <p:ext uri="{BB962C8B-B14F-4D97-AF65-F5344CB8AC3E}">
        <p14:creationId xmlns:p14="http://schemas.microsoft.com/office/powerpoint/2010/main" val="2855793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8AC47B-E286-827D-9BCC-EB9B63AC70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80445A-292D-7EE2-59B9-00C4A06B3E55}"/>
              </a:ext>
            </a:extLst>
          </p:cNvPr>
          <p:cNvSpPr>
            <a:spLocks noGrp="1"/>
          </p:cNvSpPr>
          <p:nvPr>
            <p:ph type="title"/>
          </p:nvPr>
        </p:nvSpPr>
        <p:spPr>
          <a:xfrm>
            <a:off x="838200" y="365125"/>
            <a:ext cx="10515600" cy="823595"/>
          </a:xfrm>
        </p:spPr>
        <p:txBody>
          <a:bodyPr>
            <a:normAutofit/>
          </a:bodyPr>
          <a:lstStyle/>
          <a:p>
            <a:pPr algn="ctr"/>
            <a:r>
              <a:rPr lang="en-US" b="1" noProof="0" dirty="0"/>
              <a:t>5. State obligation</a:t>
            </a:r>
            <a:r>
              <a:rPr lang="en-US" noProof="0" dirty="0"/>
              <a:t> </a:t>
            </a:r>
            <a:r>
              <a:rPr lang="en-US" b="1" noProof="0" dirty="0"/>
              <a:t>to make reparation</a:t>
            </a:r>
          </a:p>
        </p:txBody>
      </p:sp>
      <p:sp>
        <p:nvSpPr>
          <p:cNvPr id="4" name="Content Placeholder 3">
            <a:extLst>
              <a:ext uri="{FF2B5EF4-FFF2-40B4-BE49-F238E27FC236}">
                <a16:creationId xmlns:a16="http://schemas.microsoft.com/office/drawing/2014/main" id="{7EEA6F0F-C0A6-F96D-429E-3CBC0FBD2446}"/>
              </a:ext>
            </a:extLst>
          </p:cNvPr>
          <p:cNvSpPr>
            <a:spLocks noGrp="1"/>
          </p:cNvSpPr>
          <p:nvPr>
            <p:ph idx="1"/>
          </p:nvPr>
        </p:nvSpPr>
        <p:spPr>
          <a:xfrm>
            <a:off x="838200" y="1517073"/>
            <a:ext cx="10515600" cy="4659890"/>
          </a:xfrm>
        </p:spPr>
        <p:txBody>
          <a:bodyPr/>
          <a:lstStyle/>
          <a:p>
            <a:endParaRPr lang="en-US" noProof="0" dirty="0"/>
          </a:p>
          <a:p>
            <a:endParaRPr lang="en-US" noProof="0" dirty="0"/>
          </a:p>
        </p:txBody>
      </p:sp>
      <p:sp>
        <p:nvSpPr>
          <p:cNvPr id="7" name="Slide Number Placeholder 6">
            <a:extLst>
              <a:ext uri="{FF2B5EF4-FFF2-40B4-BE49-F238E27FC236}">
                <a16:creationId xmlns:a16="http://schemas.microsoft.com/office/drawing/2014/main" id="{746C665E-5CAD-84E8-298F-C27D74750904}"/>
              </a:ext>
            </a:extLst>
          </p:cNvPr>
          <p:cNvSpPr>
            <a:spLocks noGrp="1"/>
          </p:cNvSpPr>
          <p:nvPr>
            <p:ph type="sldNum" sz="quarter" idx="12"/>
          </p:nvPr>
        </p:nvSpPr>
        <p:spPr/>
        <p:txBody>
          <a:bodyPr/>
          <a:lstStyle/>
          <a:p>
            <a:fld id="{C75D887A-ACDA-40A8-A40B-CEEF3BCBC4C5}" type="slidenum">
              <a:rPr lang="en-US" noProof="0" smtClean="0"/>
              <a:t>8</a:t>
            </a:fld>
            <a:endParaRPr lang="en-US" noProof="0" dirty="0"/>
          </a:p>
        </p:txBody>
      </p:sp>
      <p:sp>
        <p:nvSpPr>
          <p:cNvPr id="5" name="TextBox 4">
            <a:extLst>
              <a:ext uri="{FF2B5EF4-FFF2-40B4-BE49-F238E27FC236}">
                <a16:creationId xmlns:a16="http://schemas.microsoft.com/office/drawing/2014/main" id="{4D6289D8-08CD-FFC5-6BAE-0319232CB4CC}"/>
              </a:ext>
            </a:extLst>
          </p:cNvPr>
          <p:cNvSpPr txBox="1"/>
          <p:nvPr/>
        </p:nvSpPr>
        <p:spPr>
          <a:xfrm>
            <a:off x="914400" y="1517073"/>
            <a:ext cx="10689336" cy="3108543"/>
          </a:xfrm>
          <a:prstGeom prst="rect">
            <a:avLst/>
          </a:prstGeom>
          <a:noFill/>
        </p:spPr>
        <p:txBody>
          <a:bodyPr wrap="square">
            <a:spAutoFit/>
          </a:bodyPr>
          <a:lstStyle/>
          <a:p>
            <a:pPr>
              <a:buNone/>
              <a:tabLst>
                <a:tab pos="180340" algn="l"/>
              </a:tabLst>
            </a:pPr>
            <a:r>
              <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rPr>
              <a:t>States must provide an effective remedy for past human rights violations, including reparation.</a:t>
            </a:r>
          </a:p>
          <a:p>
            <a:pPr>
              <a:buNone/>
              <a:tabLst>
                <a:tab pos="180340" algn="l"/>
              </a:tabLst>
            </a:pPr>
            <a:endParaRPr lang="en-US" sz="2800" kern="100" noProof="0" dirty="0">
              <a:effectLst/>
              <a:latin typeface="Times New Roman" panose="02020603050405020304" pitchFamily="18" charset="0"/>
              <a:ea typeface="Aptos" panose="020B0004020202020204" pitchFamily="34" charset="0"/>
              <a:cs typeface="Times New Roman" panose="02020603050405020304" pitchFamily="18" charset="0"/>
            </a:endParaRPr>
          </a:p>
          <a:p>
            <a:pPr>
              <a:buNone/>
            </a:pPr>
            <a:r>
              <a:rPr lang="en-US" sz="2800" noProof="0" dirty="0">
                <a:effectLst/>
                <a:latin typeface="Times New Roman" panose="02020603050405020304" pitchFamily="18" charset="0"/>
                <a:ea typeface="Aptos" panose="020B0004020202020204" pitchFamily="34" charset="0"/>
              </a:rPr>
              <a:t>Of the forms of reparation, one is relevant here: </a:t>
            </a:r>
            <a:r>
              <a:rPr lang="en-US" sz="2800" b="1" noProof="0" dirty="0">
                <a:effectLst/>
                <a:latin typeface="Times New Roman" panose="02020603050405020304" pitchFamily="18" charset="0"/>
                <a:ea typeface="Aptos" panose="020B0004020202020204" pitchFamily="34" charset="0"/>
              </a:rPr>
              <a:t>symbolic reparation</a:t>
            </a:r>
            <a:r>
              <a:rPr lang="en-US" sz="2800" noProof="0" dirty="0">
                <a:effectLst/>
                <a:latin typeface="Times New Roman" panose="02020603050405020304" pitchFamily="18" charset="0"/>
                <a:ea typeface="Aptos" panose="020B0004020202020204" pitchFamily="34" charset="0"/>
              </a:rPr>
              <a:t>. </a:t>
            </a:r>
          </a:p>
          <a:p>
            <a:pPr>
              <a:buNone/>
            </a:pPr>
            <a:endParaRPr lang="en-US" sz="2800" noProof="0" dirty="0">
              <a:latin typeface="Times New Roman" panose="02020603050405020304" pitchFamily="18" charset="0"/>
              <a:ea typeface="Aptos" panose="020B0004020202020204" pitchFamily="34" charset="0"/>
            </a:endParaRPr>
          </a:p>
          <a:p>
            <a:pPr>
              <a:buNone/>
            </a:pPr>
            <a:r>
              <a:rPr lang="en-US" sz="2800" noProof="0" dirty="0">
                <a:latin typeface="Times New Roman" panose="02020603050405020304" pitchFamily="18" charset="0"/>
                <a:ea typeface="Aptos" panose="020B0004020202020204" pitchFamily="34" charset="0"/>
              </a:rPr>
              <a:t>→ </a:t>
            </a:r>
            <a:r>
              <a:rPr lang="en-US" sz="2800" noProof="0" dirty="0">
                <a:effectLst/>
                <a:latin typeface="Times New Roman" panose="02020603050405020304" pitchFamily="18" charset="0"/>
                <a:ea typeface="Aptos" panose="020B0004020202020204" pitchFamily="34" charset="0"/>
              </a:rPr>
              <a:t>includes ensuring that an accurate account of past human rights violations is included in educational material at all levels.</a:t>
            </a:r>
            <a:endParaRPr lang="en-US" sz="2800" noProof="0" dirty="0"/>
          </a:p>
        </p:txBody>
      </p:sp>
    </p:spTree>
    <p:extLst>
      <p:ext uri="{BB962C8B-B14F-4D97-AF65-F5344CB8AC3E}">
        <p14:creationId xmlns:p14="http://schemas.microsoft.com/office/powerpoint/2010/main" val="2842443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3027E-7AFC-5E41-19E1-5BEC193858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60DA02-35A7-9858-2072-046C65F88A52}"/>
              </a:ext>
            </a:extLst>
          </p:cNvPr>
          <p:cNvSpPr>
            <a:spLocks noGrp="1"/>
          </p:cNvSpPr>
          <p:nvPr>
            <p:ph type="title"/>
          </p:nvPr>
        </p:nvSpPr>
        <p:spPr>
          <a:xfrm>
            <a:off x="838200" y="0"/>
            <a:ext cx="10515600" cy="804672"/>
          </a:xfrm>
        </p:spPr>
        <p:txBody>
          <a:bodyPr>
            <a:normAutofit/>
          </a:bodyPr>
          <a:lstStyle/>
          <a:p>
            <a:pPr algn="ctr"/>
            <a:r>
              <a:rPr lang="en-US" b="1" noProof="0" dirty="0"/>
              <a:t>6. State obligation</a:t>
            </a:r>
            <a:r>
              <a:rPr lang="en-US" noProof="0" dirty="0"/>
              <a:t> </a:t>
            </a:r>
            <a:r>
              <a:rPr lang="en-US" b="1" noProof="0" dirty="0"/>
              <a:t>to prevent</a:t>
            </a:r>
          </a:p>
        </p:txBody>
      </p:sp>
      <p:sp>
        <p:nvSpPr>
          <p:cNvPr id="4" name="Content Placeholder 3">
            <a:extLst>
              <a:ext uri="{FF2B5EF4-FFF2-40B4-BE49-F238E27FC236}">
                <a16:creationId xmlns:a16="http://schemas.microsoft.com/office/drawing/2014/main" id="{9F93F2E1-1246-CC24-F214-6EFC72BC8DC9}"/>
              </a:ext>
            </a:extLst>
          </p:cNvPr>
          <p:cNvSpPr>
            <a:spLocks noGrp="1"/>
          </p:cNvSpPr>
          <p:nvPr>
            <p:ph idx="1"/>
          </p:nvPr>
        </p:nvSpPr>
        <p:spPr>
          <a:xfrm>
            <a:off x="838200" y="1088136"/>
            <a:ext cx="10515600" cy="5633339"/>
          </a:xfrm>
        </p:spPr>
        <p:txBody>
          <a:bodyPr/>
          <a:lstStyle/>
          <a:p>
            <a:endParaRPr lang="en-US" noProof="0" dirty="0"/>
          </a:p>
          <a:p>
            <a:endParaRPr lang="en-US" noProof="0" dirty="0"/>
          </a:p>
        </p:txBody>
      </p:sp>
      <p:sp>
        <p:nvSpPr>
          <p:cNvPr id="7" name="Slide Number Placeholder 6">
            <a:extLst>
              <a:ext uri="{FF2B5EF4-FFF2-40B4-BE49-F238E27FC236}">
                <a16:creationId xmlns:a16="http://schemas.microsoft.com/office/drawing/2014/main" id="{6D4DDA60-E9D7-427E-A59F-107382DDE0FE}"/>
              </a:ext>
            </a:extLst>
          </p:cNvPr>
          <p:cNvSpPr>
            <a:spLocks noGrp="1"/>
          </p:cNvSpPr>
          <p:nvPr>
            <p:ph type="sldNum" sz="quarter" idx="12"/>
          </p:nvPr>
        </p:nvSpPr>
        <p:spPr/>
        <p:txBody>
          <a:bodyPr/>
          <a:lstStyle/>
          <a:p>
            <a:fld id="{C75D887A-ACDA-40A8-A40B-CEEF3BCBC4C5}" type="slidenum">
              <a:rPr lang="en-US" noProof="0" smtClean="0"/>
              <a:t>9</a:t>
            </a:fld>
            <a:endParaRPr lang="en-US" noProof="0" dirty="0"/>
          </a:p>
        </p:txBody>
      </p:sp>
      <p:sp>
        <p:nvSpPr>
          <p:cNvPr id="8" name="TextBox 7">
            <a:extLst>
              <a:ext uri="{FF2B5EF4-FFF2-40B4-BE49-F238E27FC236}">
                <a16:creationId xmlns:a16="http://schemas.microsoft.com/office/drawing/2014/main" id="{DF0E6252-5886-ADFF-DC3A-9871934CB7C5}"/>
              </a:ext>
            </a:extLst>
          </p:cNvPr>
          <p:cNvSpPr txBox="1"/>
          <p:nvPr/>
        </p:nvSpPr>
        <p:spPr>
          <a:xfrm>
            <a:off x="292608" y="887135"/>
            <a:ext cx="11393424" cy="5693866"/>
          </a:xfrm>
          <a:prstGeom prst="rect">
            <a:avLst/>
          </a:prstGeom>
          <a:noFill/>
        </p:spPr>
        <p:txBody>
          <a:bodyPr wrap="square">
            <a:spAutoFit/>
          </a:bodyPr>
          <a:lstStyle/>
          <a:p>
            <a:r>
              <a:rPr lang="en-US" sz="2600" kern="100" dirty="0">
                <a:ea typeface="Aptos" panose="020B0004020202020204" pitchFamily="34" charset="0"/>
                <a:cs typeface="Times New Roman" panose="02020603050405020304" pitchFamily="18" charset="0"/>
              </a:rPr>
              <a:t>States must prevent crimes, in particular atrocity crimes. The UN have frequently emphasized the </a:t>
            </a:r>
            <a:r>
              <a:rPr lang="en-US" sz="2600" b="1" kern="100" dirty="0">
                <a:ea typeface="Aptos" panose="020B0004020202020204" pitchFamily="34" charset="0"/>
                <a:cs typeface="Times New Roman" panose="02020603050405020304" pitchFamily="18" charset="0"/>
              </a:rPr>
              <a:t>preventive role of history education</a:t>
            </a:r>
            <a:r>
              <a:rPr lang="en-US" sz="2600" kern="100" dirty="0">
                <a:ea typeface="Aptos" panose="020B0004020202020204" pitchFamily="34" charset="0"/>
                <a:cs typeface="Times New Roman" panose="02020603050405020304" pitchFamily="18" charset="0"/>
              </a:rPr>
              <a:t>:</a:t>
            </a:r>
          </a:p>
          <a:p>
            <a:pPr marL="342900" indent="-342900">
              <a:buFont typeface="Arial" panose="020B0604020202020204" pitchFamily="34" charset="0"/>
              <a:buChar char="•"/>
            </a:pPr>
            <a:r>
              <a:rPr lang="en-US" sz="2600" b="1" dirty="0"/>
              <a:t>In reports by UN Special Rapporteurs and </a:t>
            </a:r>
            <a:r>
              <a:rPr lang="en-US" sz="2600" b="1" noProof="0" dirty="0"/>
              <a:t>UN Secretary-General since 2013</a:t>
            </a:r>
            <a:r>
              <a:rPr lang="en-US" sz="2600" noProof="0" dirty="0"/>
              <a:t>:</a:t>
            </a:r>
          </a:p>
          <a:p>
            <a:r>
              <a:rPr lang="en-US" sz="2600" i="1" noProof="0" dirty="0"/>
              <a:t>- On transitional justice </a:t>
            </a:r>
            <a:r>
              <a:rPr lang="en-US" sz="2600" noProof="0" dirty="0"/>
              <a:t>(2023): Transitional justice is fostered by the teaching of history based on textbooks and curricula that acknowledge the abusive past, encourage critical and multiperspectival thinking and affirm a commitment to human rights.</a:t>
            </a:r>
          </a:p>
          <a:p>
            <a:r>
              <a:rPr lang="en-US" sz="2600" i="1" noProof="0" dirty="0"/>
              <a:t>- On responsibility to protect </a:t>
            </a:r>
            <a:r>
              <a:rPr lang="en-US" sz="2600" noProof="0" dirty="0"/>
              <a:t>(2024): Memorialization initiatives can counter denial and revisionism and strengthen prevention by educating new generations.</a:t>
            </a:r>
          </a:p>
          <a:p>
            <a:pPr marL="342900" indent="-342900">
              <a:buFont typeface="Arial" panose="020B0604020202020204" pitchFamily="34" charset="0"/>
              <a:buChar char="•"/>
            </a:pPr>
            <a:r>
              <a:rPr lang="en-US" sz="2600" b="1" noProof="0" dirty="0"/>
              <a:t>By UN General Assembly resolutions on combating the glorification of practices of racism </a:t>
            </a:r>
            <a:r>
              <a:rPr lang="en-US" sz="2600" noProof="0" dirty="0"/>
              <a:t>(2019–2024): The UNGA “recalls…that education…should include accurate…accounts of national history that…expose the untruths of those who attempt to write ethnic groups out of national histories…in order to sustain ethnonationalist myths of racially or ethnically ‘pure’ nations.” [vote: 119–53–10]</a:t>
            </a:r>
            <a:endParaRPr lang="en-US" sz="2600" kern="100" noProof="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322137855"/>
      </p:ext>
    </p:extLst>
  </p:cSld>
  <p:clrMapOvr>
    <a:masterClrMapping/>
  </p:clrMapOvr>
</p:sld>
</file>

<file path=ppt/theme/theme1.xml><?xml version="1.0" encoding="utf-8"?>
<a:theme xmlns:a="http://schemas.openxmlformats.org/drawingml/2006/main" name="Office Theme">
  <a:themeElements>
    <a:clrScheme name="Aangepast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4212</TotalTime>
  <Words>994</Words>
  <Application>Microsoft Office PowerPoint</Application>
  <PresentationFormat>Widescreen</PresentationFormat>
  <Paragraphs>95</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Arial</vt:lpstr>
      <vt:lpstr>Calibri</vt:lpstr>
      <vt:lpstr>Times New Roman</vt:lpstr>
      <vt:lpstr>Office Theme</vt:lpstr>
      <vt:lpstr>                                   Fourth Council of Europe Forum on History Education European Youth Centre Budapest (11–13 June 2025)   State obligations in the field of memory and history  (with special emphasis on history education) </vt:lpstr>
      <vt:lpstr>Introduction</vt:lpstr>
      <vt:lpstr>Historians and States</vt:lpstr>
      <vt:lpstr>1 State obligation to respect</vt:lpstr>
      <vt:lpstr>2 State obligation to protect</vt:lpstr>
      <vt:lpstr>3 State obligation to fulfil</vt:lpstr>
      <vt:lpstr>4. State obligation to investigate</vt:lpstr>
      <vt:lpstr>5. State obligation to make reparation</vt:lpstr>
      <vt:lpstr>6. State obligation to prevent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dc:title>
  <dc:creator>antoondebaets</dc:creator>
  <cp:lastModifiedBy>Antoon De Baets</cp:lastModifiedBy>
  <cp:revision>373</cp:revision>
  <dcterms:created xsi:type="dcterms:W3CDTF">2020-01-22T18:32:05Z</dcterms:created>
  <dcterms:modified xsi:type="dcterms:W3CDTF">2025-06-07T10:14:21Z</dcterms:modified>
</cp:coreProperties>
</file>